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1" r:id="rId5"/>
    <p:sldId id="271" r:id="rId6"/>
    <p:sldId id="268" r:id="rId7"/>
    <p:sldId id="269" r:id="rId8"/>
    <p:sldId id="270" r:id="rId9"/>
    <p:sldId id="272" r:id="rId10"/>
    <p:sldId id="273" r:id="rId11"/>
    <p:sldId id="276" r:id="rId12"/>
    <p:sldId id="264" r:id="rId13"/>
    <p:sldId id="275" r:id="rId14"/>
    <p:sldId id="277" r:id="rId15"/>
    <p:sldId id="266" r:id="rId16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8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24074425364039"/>
          <c:y val="2.3491052969213652E-2"/>
          <c:w val="0.56944592923995951"/>
          <c:h val="0.953017894061574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0B-4F74-9D87-9EEF62A02E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96-4FFB-AEB9-FC82AD234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B96-4FFB-AEB9-FC82AD2343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B96-4FFB-AEB9-FC82AD2343DF}"/>
              </c:ext>
            </c:extLst>
          </c:dPt>
          <c:cat>
            <c:strRef>
              <c:f>Sheet1!$A$2:$A$5</c:f>
              <c:strCache>
                <c:ptCount val="2"/>
                <c:pt idx="0">
                  <c:v>Transferuri de la Bugetul de Stat</c:v>
                </c:pt>
                <c:pt idx="1">
                  <c:v>Venituri proprii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5387.1</c:v>
                </c:pt>
                <c:pt idx="1">
                  <c:v>2721.4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0B-4F74-9D87-9EEF62A0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CF-461C-9B62-50293DFED761}"/>
              </c:ext>
            </c:extLst>
          </c:dPt>
          <c:dLbls>
            <c:dLbl>
              <c:idx val="0"/>
              <c:layout>
                <c:manualLayout>
                  <c:x val="-0.14727528120643538"/>
                  <c:y val="0.127822951478259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18</a:t>
                    </a:r>
                    <a:r>
                      <a:rPr lang="en-US" sz="2000" baseline="0" dirty="0" smtClean="0"/>
                      <a:t> </a:t>
                    </a:r>
                    <a:r>
                      <a:rPr lang="en-US" sz="20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CF-461C-9B62-50293DFED761}"/>
                </c:ext>
                <c:ext xmlns:c15="http://schemas.microsoft.com/office/drawing/2012/chart" uri="{CE6537A1-D6FC-4f65-9D91-7224C49458BB}">
                  <c15:layout>
                    <c:manualLayout>
                      <c:w val="0.11649100425496145"/>
                      <c:h val="6.655211867828032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9379323790663097E-2"/>
                  <c:y val="-0.168810322316377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67 </a:t>
                    </a:r>
                    <a:r>
                      <a:rPr lang="en-US" sz="2000" dirty="0"/>
                      <a:t>%         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6CF-461C-9B62-50293DFED761}"/>
                </c:ext>
                <c:ext xmlns:c15="http://schemas.microsoft.com/office/drawing/2012/chart" uri="{CE6537A1-D6FC-4f65-9D91-7224C49458BB}">
                  <c15:layout>
                    <c:manualLayout>
                      <c:w val="0.14994244658693603"/>
                      <c:h val="4.904498486588038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730153432207237"/>
                  <c:y val="0.181421563511115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15 </a:t>
                    </a:r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6CF-461C-9B62-50293DFED7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6CF-461C-9B62-50293DFED76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Venituri proprii obtimute din prestarea serviciilor (serv. apa&amp;canalizare, serv administr APL, plata parinteasca)</c:v>
                </c:pt>
                <c:pt idx="1">
                  <c:v>Impozite Locale</c:v>
                </c:pt>
                <c:pt idx="2">
                  <c:v>Taxe Locale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572</c:v>
                </c:pt>
                <c:pt idx="1">
                  <c:v>1550.9</c:v>
                </c:pt>
                <c:pt idx="2">
                  <c:v>598.5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53F-4638-9482-A892FB1CF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53F-4638-9482-A892FB1CF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53F-4638-9482-A892FB1CF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53F-4638-9482-A892FB1CF3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Venituri proprii obtimute din prestarea serviciilor (serv. apa&amp;canalizare, serv administr APL, plata parinteasca)</c:v>
                </c:pt>
                <c:pt idx="1">
                  <c:v>Impozite Locale</c:v>
                </c:pt>
                <c:pt idx="2">
                  <c:v>Taxe Locale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317-4FC3-BC24-70AD6A8228A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6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1D-4063-ABA6-745870CC53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1D-4063-ABA6-745870CC53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1D-4063-ABA6-745870CC535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51D-4063-ABA6-745870CC535E}"/>
              </c:ext>
            </c:extLst>
          </c:dPt>
          <c:dLbls>
            <c:dLbl>
              <c:idx val="3"/>
              <c:layout>
                <c:manualLayout>
                  <c:x val="4.2726154716106308E-2"/>
                  <c:y val="4.8991671062629152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z="1100" b="1" dirty="0" smtClean="0"/>
                      <a:t>118,0 </a:t>
                    </a:r>
                    <a:endParaRPr lang="en-US" sz="1100" b="1" dirty="0"/>
                  </a:p>
                  <a:p>
                    <a:pPr>
                      <a:defRPr b="1"/>
                    </a:pPr>
                    <a:r>
                      <a:rPr lang="en-US" sz="1100" b="1" dirty="0" smtClean="0"/>
                      <a:t>3,4 </a:t>
                    </a:r>
                    <a:r>
                      <a:rPr lang="en-US" sz="1100" b="1" dirty="0"/>
                      <a:t>%</a:t>
                    </a: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51D-4063-ABA6-745870CC535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7.0655908515320609E-2"/>
                      <c:h val="8.3825369712007297E-2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</c:ext>
            </c:extLst>
          </c:dLbls>
          <c:cat>
            <c:strRef>
              <c:f>'[Диаграмма в Microsoft Office PowerPoint]Sheet1'!$A$63:$A$66</c:f>
              <c:strCache>
                <c:ptCount val="4"/>
                <c:pt idx="0">
                  <c:v>Transferuri curente primite cu destinaţie generală </c:v>
                </c:pt>
                <c:pt idx="1">
                  <c:v>Transferuri curente primite cu destinaţie specială</c:v>
                </c:pt>
                <c:pt idx="2">
                  <c:v>Transferuri curente primite pentru infrastructura drumurilor</c:v>
                </c:pt>
                <c:pt idx="3">
                  <c:v>   Alte  transferuri curente</c:v>
                </c:pt>
              </c:strCache>
            </c:strRef>
          </c:cat>
          <c:val>
            <c:numRef>
              <c:f>'[Диаграмма в Microsoft Office PowerPoint]Sheet1'!$B$63:$B$66</c:f>
              <c:numCache>
                <c:formatCode>General</c:formatCode>
                <c:ptCount val="4"/>
                <c:pt idx="0">
                  <c:v>764</c:v>
                </c:pt>
                <c:pt idx="1">
                  <c:v>3667.2</c:v>
                </c:pt>
                <c:pt idx="2">
                  <c:v>574.79999999999995</c:v>
                </c:pt>
                <c:pt idx="3" formatCode="0.00">
                  <c:v>238.7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51D-4063-ABA6-745870CC5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442397125755528"/>
          <c:y val="0.84457745435692333"/>
          <c:w val="9.4322623473424919E-3"/>
          <c:h val="8.9735399770395838E-3"/>
        </c:manualLayout>
      </c:layout>
      <c:overlay val="0"/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rgbClr val="9BBB59"/>
      </a:solidFill>
      <a:round/>
    </a:ln>
    <a:effectLst/>
  </c:spPr>
  <c:txPr>
    <a:bodyPr/>
    <a:lstStyle/>
    <a:p>
      <a:pPr>
        <a:defRPr lang="ru-RU" b="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348666571007663"/>
          <c:y val="4.3092576432469824E-2"/>
          <c:w val="0.47142771428044578"/>
          <c:h val="0.933825007831990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6A-40A7-96BC-93B1C8840A0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477171648669779E-3"/>
                  <c:y val="8.88149929498729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effectLst/>
                      </a:rPr>
                      <a:t>5,0</a:t>
                    </a:r>
                    <a:endParaRPr lang="en-US" b="1" dirty="0"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6A-40A7-96BC-93B1C8840A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6A-40A7-96BC-93B1C8840A0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279890537340481E-3"/>
                  <c:y val="7.77128281036857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1425,6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6A-40A7-96BC-93B1C8840A03}"/>
                </c:ext>
                <c:ext xmlns:c15="http://schemas.microsoft.com/office/drawing/2012/chart" uri="{CE6537A1-D6FC-4f65-9D91-7224C49458BB}">
                  <c15:layout>
                    <c:manualLayout>
                      <c:w val="9.9917220060773942E-2"/>
                      <c:h val="7.1973479182594266E-2"/>
                    </c:manualLayout>
                  </c15:layout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440,0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76A-40A7-96BC-93B1C8840A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6529471113358179E-3"/>
                  <c:y val="-4.44082826563323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1525,2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6A-40A7-96BC-93B1C8840A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1.55513653993921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2008,4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E6C-4F36-93C3-6280DDEDB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4839,8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6A-40A7-96BC-93B1C8840A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4058.0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76A-40A7-96BC-93B1C8840A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8"/>
                <c:pt idx="0">
                  <c:v>Apărarea naţională</c:v>
                </c:pt>
                <c:pt idx="1">
                  <c:v>Fondul de rezervă</c:v>
                </c:pt>
                <c:pt idx="2">
                  <c:v>Servicii de pompieri și salvatori</c:v>
                </c:pt>
                <c:pt idx="3">
                  <c:v>Reparaţie şi întreţinere a drumurilor publice</c:v>
                </c:pt>
                <c:pt idx="4">
                  <c:v>Amenajarea teritoriului, Iluminare stradala, apa si canalizare</c:v>
                </c:pt>
                <c:pt idx="5">
                  <c:v>Cultura,sport,tineret, biblioteca </c:v>
                </c:pt>
                <c:pt idx="6">
                  <c:v>Cheltuieli pentru administrația primăriei și CL</c:v>
                </c:pt>
                <c:pt idx="7">
                  <c:v>Invațămînt preșcolar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4.5</c:v>
                </c:pt>
                <c:pt idx="1">
                  <c:v>76</c:v>
                </c:pt>
                <c:pt idx="2">
                  <c:v>255</c:v>
                </c:pt>
                <c:pt idx="3">
                  <c:v>585.79999999999995</c:v>
                </c:pt>
                <c:pt idx="4">
                  <c:v>255</c:v>
                </c:pt>
                <c:pt idx="5">
                  <c:v>943</c:v>
                </c:pt>
                <c:pt idx="6">
                  <c:v>1677.7</c:v>
                </c:pt>
                <c:pt idx="7">
                  <c:v>4058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50-4FB5-8192-631210F0E1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8"/>
                <c:pt idx="0">
                  <c:v>Apărarea naţională</c:v>
                </c:pt>
                <c:pt idx="1">
                  <c:v>Fondul de rezervă</c:v>
                </c:pt>
                <c:pt idx="2">
                  <c:v>Servicii de pompieri și salvatori</c:v>
                </c:pt>
                <c:pt idx="3">
                  <c:v>Reparaţie şi întreţinere a drumurilor publice</c:v>
                </c:pt>
                <c:pt idx="4">
                  <c:v>Amenajarea teritoriului, Iluminare stradala, apa si canalizare</c:v>
                </c:pt>
                <c:pt idx="5">
                  <c:v>Cultura,sport,tineret, biblioteca </c:v>
                </c:pt>
                <c:pt idx="6">
                  <c:v>Cheltuieli pentru administrația primăriei și CL</c:v>
                </c:pt>
                <c:pt idx="7">
                  <c:v>Invațămînt preșcolar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50-4FB5-8192-631210F0E1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8"/>
                <c:pt idx="0">
                  <c:v>Apărarea naţională</c:v>
                </c:pt>
                <c:pt idx="1">
                  <c:v>Fondul de rezervă</c:v>
                </c:pt>
                <c:pt idx="2">
                  <c:v>Servicii de pompieri și salvatori</c:v>
                </c:pt>
                <c:pt idx="3">
                  <c:v>Reparaţie şi întreţinere a drumurilor publice</c:v>
                </c:pt>
                <c:pt idx="4">
                  <c:v>Amenajarea teritoriului, Iluminare stradala, apa si canalizare</c:v>
                </c:pt>
                <c:pt idx="5">
                  <c:v>Cultura,sport,tineret, biblioteca </c:v>
                </c:pt>
                <c:pt idx="6">
                  <c:v>Cheltuieli pentru administrația primăriei și CL</c:v>
                </c:pt>
                <c:pt idx="7">
                  <c:v>Invațămînt preșcolar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50-4FB5-8192-631210F0E1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2093384"/>
        <c:axId val="312088288"/>
      </c:barChart>
      <c:catAx>
        <c:axId val="312093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088288"/>
        <c:crosses val="autoZero"/>
        <c:auto val="0"/>
        <c:lblAlgn val="ctr"/>
        <c:lblOffset val="100"/>
        <c:noMultiLvlLbl val="0"/>
      </c:catAx>
      <c:valAx>
        <c:axId val="3120882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crossAx val="31209338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7A-4CE4-B85C-420472B0117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7A-4CE4-B85C-420472B0117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27A-4CE4-B85C-420472B0117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27A-4CE4-B85C-420472B0117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27A-4CE4-B85C-420472B0117D}"/>
              </c:ext>
            </c:extLst>
          </c:dPt>
          <c:dLbls>
            <c:dLbl>
              <c:idx val="0"/>
              <c:layout>
                <c:manualLayout>
                  <c:x val="4.188675770762864E-2"/>
                  <c:y val="2.71974973037022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100" b="1" i="1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2624,2</a:t>
                    </a:r>
                    <a:r>
                      <a:rPr lang="it-IT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it-IT" sz="1100" b="1" i="1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24%</a:t>
                    </a:r>
                    <a:endParaRPr lang="it-IT" sz="1100" b="1" i="1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>
                      <a:defRPr sz="9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Bunuri,servicii</a:t>
                    </a:r>
                    <a:r>
                      <a:rPr lang="it-IT" sz="1100" b="1" i="1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 si materiale</a:t>
                    </a:r>
                    <a:endParaRPr lang="it-IT" sz="1100" b="1" i="1" dirty="0"/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7A-4CE4-B85C-420472B0117D}"/>
                </c:ext>
                <c:ext xmlns:c15="http://schemas.microsoft.com/office/drawing/2012/chart" uri="{CE6537A1-D6FC-4f65-9D91-7224C49458BB}">
                  <c15:layout>
                    <c:manualLayout>
                      <c:w val="0.14379372464992318"/>
                      <c:h val="0.14897000840673744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27A-4CE4-B85C-420472B0117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1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920,0</a:t>
                    </a:r>
                    <a:r>
                      <a:rPr lang="en-US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en-US" sz="1100" b="1" i="1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9%</a:t>
                    </a:r>
                    <a:endParaRPr lang="en-US" sz="1100" b="1" i="1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>
                      <a:defRPr sz="900" b="1" i="1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Alte</a:t>
                    </a:r>
                    <a:r>
                      <a:rPr lang="en-US" sz="1100" b="1" i="1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  <a:r>
                      <a:rPr lang="en-US" sz="1100" b="1" i="1" baseline="0" dirty="0" err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cheltuieli</a:t>
                    </a:r>
                    <a:endParaRPr lang="en-US" sz="1100" b="1" i="1" dirty="0"/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27A-4CE4-B85C-420472B0117D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8.6794462987799456E-3"/>
                  <c:y val="-2.48407551120121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528,4</a:t>
                    </a:r>
                    <a:r>
                      <a:rPr lang="en-US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5%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dirty="0" err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Mijloace</a:t>
                    </a:r>
                    <a:r>
                      <a:rPr lang="en-US" sz="1100" b="1" i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 fixe</a:t>
                    </a:r>
                    <a:endParaRPr lang="en-US" sz="1100" b="1" i="1" dirty="0"/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27A-4CE4-B85C-420472B0117D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6962672807967785"/>
                      <c:h val="0.1274082329695108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202628641893221E-2"/>
                  <c:y val="1.49044530672073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cap="none" spc="0" dirty="0" smtClean="0">
                        <a:ln w="0"/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6527,4</a:t>
                    </a:r>
                    <a:r>
                      <a:rPr lang="en-US" sz="1100" b="1" i="1" cap="none" spc="0" dirty="0">
                        <a:ln w="0"/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en-US" sz="1100" b="1" i="1" cap="none" spc="0" dirty="0" smtClean="0">
                        <a:ln w="0"/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62%</a:t>
                    </a:r>
                    <a:endParaRPr lang="en-US" sz="1100" b="1" i="1" cap="none" spc="0" dirty="0">
                      <a:ln w="0"/>
                      <a:solidFill>
                        <a:schemeClr val="dk1"/>
                      </a:solidFill>
                      <a:effectLst/>
                      <a:latin typeface="+mn-lt"/>
                      <a:ea typeface="+mn-ea"/>
                      <a:cs typeface="+mn-cs"/>
                    </a:endParaRPr>
                  </a:p>
                  <a:p>
                    <a:pPr>
                      <a:defRPr sz="9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1" cap="none" spc="0" dirty="0" err="1">
                        <a:ln w="0"/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Cheltuieli</a:t>
                    </a:r>
                    <a:r>
                      <a:rPr lang="en-US" sz="1100" b="1" i="1" cap="none" spc="0" dirty="0">
                        <a:ln w="0"/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 de personal</a:t>
                    </a:r>
                    <a:endParaRPr lang="en-US" sz="1100" b="1" i="1" cap="none" spc="0" dirty="0">
                      <a:ln w="0"/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27A-4CE4-B85C-420472B0117D}"/>
                </c:ext>
                <c:ext xmlns:c15="http://schemas.microsoft.com/office/drawing/2012/chart" uri="{CE6537A1-D6FC-4f65-9D91-7224C49458BB}">
                  <c15:layout>
                    <c:manualLayout>
                      <c:w val="0.12469907947582234"/>
                      <c:h val="0.17241968123247697"/>
                    </c:manualLayout>
                  </c15:layout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'Anexa 3'!$A$54:$A$58</c:f>
              <c:strCache>
                <c:ptCount val="5"/>
                <c:pt idx="0">
                  <c:v>Administratia Primăriei</c:v>
                </c:pt>
                <c:pt idx="1">
                  <c:v>Apărarea Națională</c:v>
                </c:pt>
                <c:pt idx="2">
                  <c:v>Infrastructura</c:v>
                </c:pt>
                <c:pt idx="3">
                  <c:v>Cutura, Sport, Tineret</c:v>
                </c:pt>
                <c:pt idx="4">
                  <c:v>Educația</c:v>
                </c:pt>
              </c:strCache>
            </c:strRef>
          </c:cat>
          <c:val>
            <c:numRef>
              <c:f>'Anexa 3'!$C$54:$C$58</c:f>
              <c:numCache>
                <c:formatCode>General</c:formatCode>
                <c:ptCount val="5"/>
                <c:pt idx="0">
                  <c:v>1186.4000000000001</c:v>
                </c:pt>
                <c:pt idx="1">
                  <c:v>4</c:v>
                </c:pt>
                <c:pt idx="2">
                  <c:v>867.3</c:v>
                </c:pt>
                <c:pt idx="3">
                  <c:v>897.1</c:v>
                </c:pt>
                <c:pt idx="4">
                  <c:v>3867.2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27A-4CE4-B85C-420472B01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0.1628</cdr:x>
      <cdr:y>0.09471</cdr:y>
    </cdr:from>
    <cdr:to>
      <cdr:x>0.25041</cdr:x>
      <cdr:y>0.21197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371600" y="489220"/>
          <a:ext cx="738102" cy="60573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o-RO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300,0</a:t>
          </a:r>
          <a:r>
            <a:rPr lang="en-US" b="1" dirty="0"/>
            <a:t/>
          </a:r>
          <a:br>
            <a:rPr lang="en-US" b="1" dirty="0"/>
          </a:br>
          <a:r>
            <a:rPr lang="ro-RO" b="1" dirty="0" smtClean="0"/>
            <a:t>8,6 </a:t>
          </a:r>
          <a:r>
            <a:rPr lang="en-US" b="1" dirty="0"/>
            <a:t>%</a:t>
          </a:r>
          <a:endParaRPr lang="ru-RU" b="1" dirty="0"/>
        </a:p>
      </cdr:txBody>
    </cdr:sp>
  </cdr:relSizeAnchor>
  <cdr:relSizeAnchor xmlns:cdr="http://schemas.openxmlformats.org/drawingml/2006/chartDrawing">
    <cdr:from>
      <cdr:x>0.24353</cdr:x>
      <cdr:y>0.59336</cdr:y>
    </cdr:from>
    <cdr:to>
      <cdr:x>0.37494</cdr:x>
      <cdr:y>0.71836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2051720" y="3065159"/>
          <a:ext cx="1107111" cy="64571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o-RO" b="1" dirty="0" smtClean="0"/>
            <a:t>2949,5</a:t>
          </a:r>
        </a:p>
        <a:p xmlns:a="http://schemas.openxmlformats.org/drawingml/2006/main">
          <a:pPr algn="ctr"/>
          <a:r>
            <a:rPr lang="ro-RO" b="1" dirty="0" smtClean="0"/>
            <a:t>84 </a:t>
          </a:r>
          <a:r>
            <a:rPr lang="en-US" b="1" dirty="0"/>
            <a:t>%</a:t>
          </a:r>
          <a:br>
            <a:rPr lang="en-US" b="1" dirty="0"/>
          </a:br>
          <a:endParaRPr lang="ru-RU" b="1" dirty="0"/>
        </a:p>
      </cdr:txBody>
    </cdr:sp>
  </cdr:relSizeAnchor>
  <cdr:relSizeAnchor xmlns:cdr="http://schemas.openxmlformats.org/drawingml/2006/chartDrawing">
    <cdr:from>
      <cdr:x>0.41302</cdr:x>
      <cdr:y>0.08333</cdr:y>
    </cdr:from>
    <cdr:to>
      <cdr:x>0.53567</cdr:x>
      <cdr:y>0.20661</cdr:y>
    </cdr:to>
    <cdr:sp macro="" textlink="">
      <cdr:nvSpPr>
        <cdr:cNvPr id="6" name="Скругленный прямоугольник 3">
          <a:extLst xmlns:a="http://schemas.openxmlformats.org/drawingml/2006/main">
            <a:ext uri="{FF2B5EF4-FFF2-40B4-BE49-F238E27FC236}">
              <a16:creationId xmlns:a16="http://schemas.microsoft.com/office/drawing/2014/main" xmlns="" id="{6985E893-2704-4C4B-A0D0-57B0375D7555}"/>
            </a:ext>
          </a:extLst>
        </cdr:cNvPr>
        <cdr:cNvSpPr/>
      </cdr:nvSpPr>
      <cdr:spPr>
        <a:xfrm xmlns:a="http://schemas.openxmlformats.org/drawingml/2006/main">
          <a:off x="3394720" y="432031"/>
          <a:ext cx="1008113" cy="63915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o-RO" b="1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</a:rPr>
            <a:t>140,5</a:t>
          </a:r>
          <a:endParaRPr lang="ro-RO" b="1" cap="none" spc="0" dirty="0">
            <a:ln w="0"/>
            <a:solidFill>
              <a:schemeClr val="tx1">
                <a:lumMod val="95000"/>
                <a:lumOff val="5000"/>
              </a:schemeClr>
            </a:solidFill>
          </a:endParaRPr>
        </a:p>
        <a:p xmlns:a="http://schemas.openxmlformats.org/drawingml/2006/main">
          <a:pPr algn="ctr"/>
          <a:r>
            <a:rPr lang="ro-RO" b="1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</a:rPr>
            <a:t>4,0 </a:t>
          </a:r>
          <a:r>
            <a:rPr lang="ro-RO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</a:rPr>
            <a:t>%</a:t>
          </a:r>
          <a:r>
            <a:rPr lang="en-US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</a:rPr>
            <a:t/>
          </a:r>
          <a:br>
            <a:rPr lang="en-US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</a:rPr>
          </a:br>
          <a:endParaRPr lang="ru-RU" b="1" cap="none" spc="0" dirty="0">
            <a:ln w="0"/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0.44753</cdr:x>
      <cdr:y>0.41182</cdr:y>
    </cdr:from>
    <cdr:to>
      <cdr:x>0.55247</cdr:x>
      <cdr:y>0.58818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14EFDE4-8435-408D-ACCA-47FC3B50BCBA}"/>
            </a:ext>
          </a:extLst>
        </cdr:cNvPr>
        <cdr:cNvSpPr txBox="1"/>
      </cdr:nvSpPr>
      <cdr:spPr>
        <a:xfrm xmlns:a="http://schemas.openxmlformats.org/drawingml/2006/main">
          <a:off x="3899284" y="2135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0.74793</cdr:x>
      <cdr:y>0.37716</cdr:y>
    </cdr:from>
    <cdr:to>
      <cdr:x>0.85288</cdr:x>
      <cdr:y>0.55353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10B46F42-E85E-4419-A3D7-DE6C7C2C03D2}"/>
            </a:ext>
          </a:extLst>
        </cdr:cNvPr>
        <cdr:cNvSpPr txBox="1"/>
      </cdr:nvSpPr>
      <cdr:spPr>
        <a:xfrm xmlns:a="http://schemas.openxmlformats.org/drawingml/2006/main">
          <a:off x="6516724" y="19554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0.67355</cdr:x>
      <cdr:y>0.61111</cdr:y>
    </cdr:from>
    <cdr:to>
      <cdr:x>0.7785</cdr:x>
      <cdr:y>0.85692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7AE5788C-0B2A-474A-B1DC-881E5BD6DB50}"/>
            </a:ext>
          </a:extLst>
        </cdr:cNvPr>
        <cdr:cNvSpPr txBox="1"/>
      </cdr:nvSpPr>
      <cdr:spPr>
        <a:xfrm xmlns:a="http://schemas.openxmlformats.org/drawingml/2006/main">
          <a:off x="5868652" y="3168352"/>
          <a:ext cx="914426" cy="127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0.59091</cdr:x>
      <cdr:y>0.39038</cdr:y>
    </cdr:from>
    <cdr:to>
      <cdr:x>0.59616</cdr:x>
      <cdr:y>0.39919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D4E073EB-B01E-40D5-96E8-D74E14F3350A}"/>
            </a:ext>
          </a:extLst>
        </cdr:cNvPr>
        <cdr:cNvSpPr txBox="1"/>
      </cdr:nvSpPr>
      <cdr:spPr>
        <a:xfrm xmlns:a="http://schemas.openxmlformats.org/drawingml/2006/main" flipV="1">
          <a:off x="5148570" y="2023929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0.59091</cdr:x>
      <cdr:y>0.39919</cdr:y>
    </cdr:from>
    <cdr:to>
      <cdr:x>0.60189</cdr:x>
      <cdr:y>0.40801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xmlns="" id="{CE00A770-2610-4E09-810D-0DDBB9002392}"/>
            </a:ext>
          </a:extLst>
        </cdr:cNvPr>
        <cdr:cNvSpPr txBox="1"/>
      </cdr:nvSpPr>
      <cdr:spPr>
        <a:xfrm xmlns:a="http://schemas.openxmlformats.org/drawingml/2006/main">
          <a:off x="5148569" y="2069647"/>
          <a:ext cx="95681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0.61305</cdr:x>
      <cdr:y>0.51228</cdr:y>
    </cdr:from>
    <cdr:to>
      <cdr:x>0.63167</cdr:x>
      <cdr:y>0.54181</cdr:y>
    </cdr:to>
    <cdr:sp macro="" textlink="">
      <cdr:nvSpPr>
        <cdr:cNvPr id="10" name="Прямоугольник 9">
          <a:extLst xmlns:a="http://schemas.openxmlformats.org/drawingml/2006/main">
            <a:ext uri="{FF2B5EF4-FFF2-40B4-BE49-F238E27FC236}">
              <a16:creationId xmlns:a16="http://schemas.microsoft.com/office/drawing/2014/main" xmlns="" id="{E1DB352A-EB13-4689-A22A-4FA11FBCB132}"/>
            </a:ext>
          </a:extLst>
        </cdr:cNvPr>
        <cdr:cNvSpPr/>
      </cdr:nvSpPr>
      <cdr:spPr>
        <a:xfrm xmlns:a="http://schemas.openxmlformats.org/drawingml/2006/main" flipH="1">
          <a:off x="5000410" y="2646976"/>
          <a:ext cx="151906" cy="15258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rgbClr val="4F81BD"/>
            </a:solidFill>
          </a:endParaRPr>
        </a:p>
      </cdr:txBody>
    </cdr:sp>
  </cdr:relSizeAnchor>
  <cdr:relSizeAnchor xmlns:cdr="http://schemas.openxmlformats.org/drawingml/2006/chartDrawing">
    <cdr:from>
      <cdr:x>0.61305</cdr:x>
      <cdr:y>0.66723</cdr:y>
    </cdr:from>
    <cdr:to>
      <cdr:x>0.63205</cdr:x>
      <cdr:y>0.6951</cdr:y>
    </cdr:to>
    <cdr:sp macro="" textlink="">
      <cdr:nvSpPr>
        <cdr:cNvPr id="12" name="Прямоугольник 11">
          <a:extLst xmlns:a="http://schemas.openxmlformats.org/drawingml/2006/main">
            <a:ext uri="{FF2B5EF4-FFF2-40B4-BE49-F238E27FC236}">
              <a16:creationId xmlns:a16="http://schemas.microsoft.com/office/drawing/2014/main" xmlns="" id="{FAFB845D-D48B-4745-9B95-0B14D02BA108}"/>
            </a:ext>
          </a:extLst>
        </cdr:cNvPr>
        <cdr:cNvSpPr/>
      </cdr:nvSpPr>
      <cdr:spPr>
        <a:xfrm xmlns:a="http://schemas.openxmlformats.org/drawingml/2006/main">
          <a:off x="5076621" y="3447632"/>
          <a:ext cx="157296" cy="14401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0.61401</cdr:x>
      <cdr:y>0.62542</cdr:y>
    </cdr:from>
    <cdr:to>
      <cdr:x>0.63167</cdr:x>
      <cdr:y>0.6533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xmlns="" id="{1867624F-98B5-457C-B236-00F1F46C92A9}"/>
            </a:ext>
          </a:extLst>
        </cdr:cNvPr>
        <cdr:cNvSpPr/>
      </cdr:nvSpPr>
      <cdr:spPr>
        <a:xfrm xmlns:a="http://schemas.openxmlformats.org/drawingml/2006/main" flipH="1">
          <a:off x="5008299" y="3231608"/>
          <a:ext cx="144017" cy="14401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0.61401</cdr:x>
      <cdr:y>0.56968</cdr:y>
    </cdr:from>
    <cdr:to>
      <cdr:x>0.63167</cdr:x>
      <cdr:y>0.59755</cdr:y>
    </cdr:to>
    <cdr:sp macro="" textlink="">
      <cdr:nvSpPr>
        <cdr:cNvPr id="14" name="Прямоугольник 13">
          <a:extLst xmlns:a="http://schemas.openxmlformats.org/drawingml/2006/main">
            <a:ext uri="{FF2B5EF4-FFF2-40B4-BE49-F238E27FC236}">
              <a16:creationId xmlns:a16="http://schemas.microsoft.com/office/drawing/2014/main" xmlns="" id="{E1ACDB35-77A8-4C62-9626-80744C756EA7}"/>
            </a:ext>
          </a:extLst>
        </cdr:cNvPr>
        <cdr:cNvSpPr/>
      </cdr:nvSpPr>
      <cdr:spPr>
        <a:xfrm xmlns:a="http://schemas.openxmlformats.org/drawingml/2006/main" flipH="1" flipV="1">
          <a:off x="5008300" y="2943576"/>
          <a:ext cx="144016" cy="14401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0.61106</cdr:x>
      <cdr:y>0.70909</cdr:y>
    </cdr:from>
    <cdr:to>
      <cdr:x>0.63006</cdr:x>
      <cdr:y>0.73696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FAFB845D-D48B-4745-9B95-0B14D02BA108}"/>
            </a:ext>
          </a:extLst>
        </cdr:cNvPr>
        <cdr:cNvSpPr/>
      </cdr:nvSpPr>
      <cdr:spPr>
        <a:xfrm xmlns:a="http://schemas.openxmlformats.org/drawingml/2006/main">
          <a:off x="5148064" y="3662982"/>
          <a:ext cx="160073" cy="14396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7030A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0.55899</cdr:x>
      <cdr:y>0.69997</cdr:y>
    </cdr:from>
    <cdr:to>
      <cdr:x>0.6779</cdr:x>
      <cdr:y>0.7881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64496" y="4104456"/>
          <a:ext cx="949699" cy="51677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o-RO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250,0</a:t>
          </a:r>
          <a:endParaRPr lang="ru-RU" sz="20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0.56801</cdr:x>
      <cdr:y>0.80572</cdr:y>
    </cdr:from>
    <cdr:to>
      <cdr:x>0.66393</cdr:x>
      <cdr:y>0.88125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536504" y="4724558"/>
          <a:ext cx="766107" cy="44289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o-RO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106</a:t>
          </a:r>
          <a:r>
            <a: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,0</a:t>
          </a:r>
          <a:endParaRPr lang="ru-RU" sz="20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0.43886</cdr:x>
      <cdr:y>0.39414</cdr:y>
    </cdr:from>
    <cdr:to>
      <cdr:x>0.56114</cdr:x>
      <cdr:y>0.60586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BE6BF54D-4483-4FD9-A012-CA14FF0FA933}"/>
            </a:ext>
          </a:extLst>
        </cdr:cNvPr>
        <cdr:cNvSpPr txBox="1"/>
      </cdr:nvSpPr>
      <cdr:spPr>
        <a:xfrm xmlns:a="http://schemas.openxmlformats.org/drawingml/2006/main">
          <a:off x="3281908" y="1702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0.48003</cdr:x>
      <cdr:y>0.4835</cdr:y>
    </cdr:from>
    <cdr:to>
      <cdr:x>0.60231</cdr:x>
      <cdr:y>0.69522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6966ED0A-02F6-45B4-A9A2-912E67C6FBE9}"/>
            </a:ext>
          </a:extLst>
        </cdr:cNvPr>
        <cdr:cNvSpPr txBox="1"/>
      </cdr:nvSpPr>
      <cdr:spPr>
        <a:xfrm xmlns:a="http://schemas.openxmlformats.org/drawingml/2006/main">
          <a:off x="3589784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0.6341</cdr:x>
      <cdr:y>0.3001</cdr:y>
    </cdr:from>
    <cdr:to>
      <cdr:x>1</cdr:x>
      <cdr:y>0.56184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D69B44DB-AF2D-461D-ACAD-92BC974C1F3E}"/>
            </a:ext>
          </a:extLst>
        </cdr:cNvPr>
        <cdr:cNvSpPr txBox="1"/>
      </cdr:nvSpPr>
      <cdr:spPr>
        <a:xfrm xmlns:a="http://schemas.openxmlformats.org/drawingml/2006/main">
          <a:off x="4741912" y="1296144"/>
          <a:ext cx="2736304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0.44108</cdr:x>
      <cdr:y>0.40476</cdr:y>
    </cdr:from>
    <cdr:to>
      <cdr:x>0.55892</cdr:x>
      <cdr:y>0.59524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F79F3E9C-B2A5-4B37-B6FD-E1A250EE598B}"/>
            </a:ext>
          </a:extLst>
        </cdr:cNvPr>
        <cdr:cNvSpPr txBox="1"/>
      </cdr:nvSpPr>
      <cdr:spPr>
        <a:xfrm xmlns:a="http://schemas.openxmlformats.org/drawingml/2006/main">
          <a:off x="3422687" y="19430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0.68669</cdr:x>
      <cdr:y>0.41532</cdr:y>
    </cdr:from>
    <cdr:to>
      <cdr:x>0.69597</cdr:x>
      <cdr:y>0.43032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BB3D62B4-CC4C-415D-A52F-68120A2BE109}"/>
            </a:ext>
          </a:extLst>
        </cdr:cNvPr>
        <cdr:cNvSpPr txBox="1"/>
      </cdr:nvSpPr>
      <cdr:spPr>
        <a:xfrm xmlns:a="http://schemas.openxmlformats.org/drawingml/2006/main">
          <a:off x="5328592" y="1993775"/>
          <a:ext cx="7200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0.69597</cdr:x>
      <cdr:y>0.35532</cdr:y>
    </cdr:from>
    <cdr:to>
      <cdr:x>1</cdr:x>
      <cdr:y>0.68079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B8052FAD-40FB-43F6-AF42-4ECE208593DB}"/>
            </a:ext>
          </a:extLst>
        </cdr:cNvPr>
        <cdr:cNvSpPr txBox="1"/>
      </cdr:nvSpPr>
      <cdr:spPr>
        <a:xfrm xmlns:a="http://schemas.openxmlformats.org/drawingml/2006/main">
          <a:off x="5400600" y="1705743"/>
          <a:ext cx="2359174" cy="156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42A7D-5E8A-48A3-A85D-5D3A321B91C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11744-18D8-4A61-96F7-AEA6F1A14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12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1A954-54C9-48D6-8FA0-9D048A5B8FFA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30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5E9D8-B077-4864-97C0-C0FFC7BEE7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3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8FAF4-AA4E-4994-BCAA-B94FFF81C0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9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5E9D8-B077-4864-97C0-C0FFC7BEE77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6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/>
              <a:t>Salarizarea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5E9D8-B077-4864-97C0-C0FFC7BEE77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7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EF7ACF-06BE-4D78-8592-90CBA986B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4944955-C09F-40A2-A7B4-08A417B67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E5D371-68A2-447A-A13E-CD870242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5D89BB-ADF0-4D5E-8ECF-DC521454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C45045-107C-4E66-9263-D3BCE304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65717F-C475-4D69-8280-7B53963B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419030-84BA-4FB3-87BF-F77910833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B2A234-1C68-4159-B24D-AE31E251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69C192-E5B7-4EF0-A76E-73C4B6F8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937350-9DAC-49E5-9CD1-23490047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0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20E2C90-2BF1-4C1B-90E1-ACBFA981A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7CD807C-8991-4CD6-85B7-EC64FA596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626876-6DD7-44B2-AE88-219ED374D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93147F-1D08-46A0-AD41-8184F663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4282C7-0FA0-4906-A15D-116FA0B6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1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7E82C8-180C-43BA-846B-39FB1480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5E9F01-CE43-4176-AF15-C512D29C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EF342F-0267-4C30-B4C2-615EE8B0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4D8F73-4079-4BF6-A10D-3767A742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0C88F0-AF9B-4DA2-B34F-ED0B6801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7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876C77-1B6F-4AEF-97BD-34D75B25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6D527BB-FD41-431C-B5D0-2C6C1FFC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85DA60-65A9-40B4-9DDF-6CC69442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D1B23D-92BA-43C3-8A69-41FD9FE2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E7E8E9-88CA-4DBA-9803-B28C6EBA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38DEB-8CF9-4D44-B915-A11D20D41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205429-B9C7-4E22-8F05-2BD09EDD2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1D1B3F-9A17-431C-818F-4E4531004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4427195-3371-49E8-A9AE-F1B7AF1E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CE0EAE-741A-419F-B330-0735E6B2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9B503E-A120-45ED-A1DA-44E4B15E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2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AE2A58-FA06-44E8-B464-6C9F1491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E3C91B-8467-4E92-8BDD-76A88F29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9C986DC-3964-49E1-92C9-51112E02A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2907E29-B9CF-4ADC-A63F-F640E2743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C4A3D66-60E2-4FF3-BA6C-97D231B62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E84BC7C-4CA6-4FF9-87B9-4C1CE4D0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D65640C-E2D2-4DB5-B37A-0C0A0DBE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B5CE20-6AE8-4693-A3CA-E013F2D3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2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D74745-8250-4429-BC3B-D612E179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DA914F0-9138-4171-AFA7-6F16FEEB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1336E80-761F-4FBA-BB82-0EA9483A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E7C5146-9C03-4C20-BF8C-E7A1533E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5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6B84D37-63AC-4634-A42E-AEDF7008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CAE4BC6-7A4A-4891-9C5C-A91569E4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DC1C13D-DAC8-420B-B579-802589EE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2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5EABDE-1245-478F-B569-E98A8D30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65C155-791B-41B3-8F8E-4CB75498C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B88004-F438-4B0B-A87F-B97D62B15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CB1CCE9-6A01-406A-BAEC-1703CC5E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A4F73B-5125-4272-8527-4ECFAAA6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0605CA4-DC74-4C77-8433-4183ADF5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8374FA-CABB-4AE6-8955-9FA212EF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F907F86-1793-459D-B0B1-99A2A3D81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FD4DEE9-1AB4-4610-BC6C-BAADB4CC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EA532D-33CB-46C1-86F0-1D2D8396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4E4F7D-A657-43A0-B963-EC51B1E1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E00F72-6529-4ED7-BD28-5F80FD6A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9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61F03A-9850-464D-B4F9-82476CE1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E67BB7-BBFE-458C-ABE1-8E3F7986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BF016A-C569-4F18-A3EF-BF55E9D85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B2E6-9BC7-49AE-95BB-F48DC8E790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F8B144-901D-4362-9D11-ED2F82832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A33CC0-B116-4228-BE36-EB1D0B21E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8C88-6B33-4DA0-9894-AA3B49E07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6624736" cy="4968552"/>
          </a:xfrm>
        </p:spPr>
        <p:txBody>
          <a:bodyPr>
            <a:normAutofit fontScale="90000"/>
          </a:bodyPr>
          <a:lstStyle/>
          <a:p>
            <a:r>
              <a:rPr lang="en-US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en-US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ro-RO" sz="73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ro-RO" sz="7300" b="1" dirty="0">
                <a:solidFill>
                  <a:schemeClr val="accent1"/>
                </a:solidFill>
                <a:cs typeface="Times New Roman" pitchFamily="18" charset="0"/>
              </a:rPr>
              <a:t>Proiectul</a:t>
            </a:r>
            <a:r>
              <a:rPr lang="en-US" sz="73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US" sz="7300" b="1" dirty="0" err="1">
                <a:solidFill>
                  <a:schemeClr val="accent1"/>
                </a:solidFill>
                <a:cs typeface="Times New Roman" pitchFamily="18" charset="0"/>
              </a:rPr>
              <a:t>Bugetului</a:t>
            </a:r>
            <a:r>
              <a:rPr lang="en-US" sz="73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o-RO" sz="7300" b="1" dirty="0">
                <a:solidFill>
                  <a:schemeClr val="accent1"/>
                </a:solidFill>
                <a:cs typeface="Times New Roman" pitchFamily="18" charset="0"/>
              </a:rPr>
              <a:t>s.Vorniceni </a:t>
            </a:r>
            <a:r>
              <a:rPr lang="en-US" sz="7300" b="1" dirty="0">
                <a:solidFill>
                  <a:schemeClr val="accent1"/>
                </a:solidFill>
                <a:cs typeface="Times New Roman" pitchFamily="18" charset="0"/>
              </a:rPr>
              <a:t/>
            </a:r>
            <a:br>
              <a:rPr lang="en-US" sz="7300" b="1" dirty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en-US" sz="7300" b="1" dirty="0" err="1">
                <a:solidFill>
                  <a:schemeClr val="accent1"/>
                </a:solidFill>
                <a:cs typeface="Times New Roman" pitchFamily="18" charset="0"/>
              </a:rPr>
              <a:t>pentru</a:t>
            </a:r>
            <a:r>
              <a:rPr lang="en-US" sz="73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o-RO" sz="7300" b="1" dirty="0">
                <a:solidFill>
                  <a:schemeClr val="accent1"/>
                </a:solidFill>
                <a:cs typeface="Times New Roman" pitchFamily="18" charset="0"/>
              </a:rPr>
              <a:t>anul </a:t>
            </a:r>
            <a:br>
              <a:rPr lang="ro-RO" sz="7300" b="1" dirty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ro-RO" sz="7300" b="1" dirty="0" smtClean="0">
                <a:solidFill>
                  <a:schemeClr val="accent1"/>
                </a:solidFill>
                <a:cs typeface="Times New Roman" pitchFamily="18" charset="0"/>
              </a:rPr>
              <a:t>2022</a:t>
            </a:r>
            <a:r>
              <a:rPr lang="en-US" sz="7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/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ro-RO" sz="1800" dirty="0">
                <a:solidFill>
                  <a:schemeClr val="accent1"/>
                </a:solidFill>
              </a:rPr>
              <a:t>AUDIERI PUBLICE</a:t>
            </a:r>
            <a:r>
              <a:rPr lang="ru-RU" sz="1800" dirty="0">
                <a:solidFill>
                  <a:schemeClr val="accent1"/>
                </a:solidFill>
              </a:rPr>
              <a:t/>
            </a:r>
            <a:br>
              <a:rPr lang="ru-RU" sz="1800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Picture 2" descr="Картинки по запросу дохода">
            <a:extLst>
              <a:ext uri="{FF2B5EF4-FFF2-40B4-BE49-F238E27FC236}">
                <a16:creationId xmlns:a16="http://schemas.microsoft.com/office/drawing/2014/main" xmlns="" id="{F1F34EA7-23C4-4DCD-AC16-EA1C2C28084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02" b="92245" l="9945" r="89779">
                        <a14:foregroundMark x1="27486" y1="87347" x2="27486" y2="87347"/>
                        <a14:foregroundMark x1="22514" y1="92245" x2="22514" y2="92245"/>
                        <a14:foregroundMark x1="75552" y1="5102" x2="75552" y2="51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02554"/>
            <a:ext cx="6444208" cy="4522071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CD08D-722F-4F82-9F7E-7937133E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o-RO" sz="4000" b="1" dirty="0" smtClean="0">
                <a:solidFill>
                  <a:schemeClr val="accent4"/>
                </a:solidFill>
                <a:latin typeface="+mn-lt"/>
              </a:rPr>
              <a:t>Arenda terenurilor  (5,2 mii lei)</a:t>
            </a:r>
            <a:endParaRPr lang="ru-RU" sz="40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C0F268-1DB7-4D68-92D3-16622A829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96753"/>
            <a:ext cx="8003232" cy="18002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o-RO" sz="5900" dirty="0" smtClean="0"/>
              <a:t>Arenda terenurilor cu destinație agricolă încasată în bugetul local  – 4,0 mii lei</a:t>
            </a:r>
          </a:p>
          <a:p>
            <a:pPr marL="0" indent="0">
              <a:buNone/>
            </a:pPr>
            <a:endParaRPr lang="ro-RO" sz="5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o-RO" sz="5900" dirty="0" smtClean="0"/>
              <a:t>Arenda terenurilor cu altă destinație decât cea agricolă încasată în bugetul local – 1,2 mii lei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 marL="0" indent="0">
              <a:buNone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>
              <a:buFont typeface="Wingdings" panose="05000000000000000000" pitchFamily="2" charset="2"/>
              <a:buChar char="ü"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>
              <a:buFont typeface="Wingdings" panose="05000000000000000000" pitchFamily="2" charset="2"/>
              <a:buChar char="ü"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 marL="0" indent="0">
              <a:buNone/>
            </a:pPr>
            <a:endParaRPr lang="ru-RU" sz="2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1" y="422108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</a:rPr>
              <a:t>Dona</a:t>
            </a:r>
            <a:r>
              <a:rPr lang="ro-RO" sz="4000" b="1" dirty="0" smtClean="0">
                <a:solidFill>
                  <a:schemeClr val="accent4"/>
                </a:solidFill>
              </a:rPr>
              <a:t>ții voluntare p/u cheltuieli capitale (112,8 mii lei)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226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8968BB6-64EA-447B-B29B-92F0C45C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CHELTUIELI  </a:t>
            </a:r>
            <a:r>
              <a:rPr lang="en-US" b="1" dirty="0" smtClean="0"/>
              <a:t>202</a:t>
            </a:r>
            <a:r>
              <a:rPr lang="ro-RO" b="1" dirty="0" smtClean="0"/>
              <a:t>2</a:t>
            </a:r>
            <a:endParaRPr lang="ru-RU" b="1" dirty="0"/>
          </a:p>
        </p:txBody>
      </p:sp>
      <p:pic>
        <p:nvPicPr>
          <p:cNvPr id="4" name="Picture 2" descr="Primaria Vorniceni">
            <a:extLst>
              <a:ext uri="{FF2B5EF4-FFF2-40B4-BE49-F238E27FC236}">
                <a16:creationId xmlns:a16="http://schemas.microsoft.com/office/drawing/2014/main" xmlns="" id="{27F5E2DA-48FB-4702-AD4A-325BD2CD3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23728" y="2348880"/>
            <a:ext cx="5112568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096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xmlns="" id="{BDA19D0D-AE8D-4DA4-AEE4-F017B31DCCFC}"/>
              </a:ext>
            </a:extLst>
          </p:cNvPr>
          <p:cNvSpPr txBox="1">
            <a:spLocks/>
          </p:cNvSpPr>
          <p:nvPr/>
        </p:nvSpPr>
        <p:spPr>
          <a:xfrm>
            <a:off x="229991" y="268109"/>
            <a:ext cx="3909961" cy="1792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hart 3" descr="Servicii de pompieri si salvatori&#10;">
            <a:extLst>
              <a:ext uri="{FF2B5EF4-FFF2-40B4-BE49-F238E27FC236}">
                <a16:creationId xmlns:a16="http://schemas.microsoft.com/office/drawing/2014/main" xmlns="" id="{62F70347-B8DA-470B-BF48-D4536DD96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381381"/>
              </p:ext>
            </p:extLst>
          </p:nvPr>
        </p:nvGraphicFramePr>
        <p:xfrm>
          <a:off x="683568" y="620688"/>
          <a:ext cx="7963282" cy="586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5775E3-4F4B-4095-A008-87D94CFDF702}"/>
              </a:ext>
            </a:extLst>
          </p:cNvPr>
          <p:cNvSpPr txBox="1"/>
          <p:nvPr/>
        </p:nvSpPr>
        <p:spPr>
          <a:xfrm>
            <a:off x="7956377" y="514350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mii lei</a:t>
            </a:r>
            <a:endParaRPr lang="en-US" b="1" dirty="0"/>
          </a:p>
        </p:txBody>
      </p:sp>
      <p:sp>
        <p:nvSpPr>
          <p:cNvPr id="5" name="Овал 4"/>
          <p:cNvSpPr/>
          <p:nvPr/>
        </p:nvSpPr>
        <p:spPr>
          <a:xfrm>
            <a:off x="323528" y="188640"/>
            <a:ext cx="56166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Cheltuieli</a:t>
            </a:r>
            <a:r>
              <a:rPr lang="en-US" sz="2000" b="1" dirty="0"/>
              <a:t> </a:t>
            </a:r>
            <a:r>
              <a:rPr lang="ro-RO" sz="2000" b="1" dirty="0" err="1"/>
              <a:t>i</a:t>
            </a:r>
            <a:r>
              <a:rPr lang="en-US" sz="2000" b="1" dirty="0" err="1"/>
              <a:t>nstitu</a:t>
            </a:r>
            <a:r>
              <a:rPr lang="ro-RO" sz="2000" b="1" dirty="0"/>
              <a:t>ții</a:t>
            </a:r>
            <a:r>
              <a:rPr lang="en-US" sz="2000" b="1" dirty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3701917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A7C49-6F92-43A4-BAE6-6ACEABB0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pPr algn="ctr"/>
            <a:r>
              <a:rPr lang="ro-RO" sz="4000" b="1" dirty="0"/>
              <a:t>Categorii de cheltuieli</a:t>
            </a:r>
            <a:endParaRPr lang="ru-RU" sz="4000" b="1" dirty="0"/>
          </a:p>
        </p:txBody>
      </p:sp>
      <p:graphicFrame>
        <p:nvGraphicFramePr>
          <p:cNvPr id="3" name="Chart 5">
            <a:extLst>
              <a:ext uri="{FF2B5EF4-FFF2-40B4-BE49-F238E27FC236}">
                <a16:creationId xmlns:a16="http://schemas.microsoft.com/office/drawing/2014/main" xmlns="" id="{FC0AF66A-F5AA-4401-8361-5CDDBD0696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72555"/>
              </p:ext>
            </p:extLst>
          </p:nvPr>
        </p:nvGraphicFramePr>
        <p:xfrm>
          <a:off x="628650" y="1124746"/>
          <a:ext cx="8047806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498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D1C78E-3240-4578-8AED-052AD65D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/>
              <a:t>Cheltuieli</a:t>
            </a:r>
            <a:r>
              <a:rPr lang="en-US" sz="4000" b="1" dirty="0"/>
              <a:t> de personal</a:t>
            </a:r>
            <a:endParaRPr lang="ru-RU" sz="40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9BA5DAB-07DD-4006-BC0D-C2D6E9A43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77191"/>
              </p:ext>
            </p:extLst>
          </p:nvPr>
        </p:nvGraphicFramePr>
        <p:xfrm>
          <a:off x="628650" y="1412776"/>
          <a:ext cx="8208913" cy="4680520"/>
        </p:xfrm>
        <a:graphic>
          <a:graphicData uri="http://schemas.openxmlformats.org/drawingml/2006/table">
            <a:tbl>
              <a:tblPr/>
              <a:tblGrid>
                <a:gridCol w="2828281">
                  <a:extLst>
                    <a:ext uri="{9D8B030D-6E8A-4147-A177-3AD203B41FA5}">
                      <a16:colId xmlns:a16="http://schemas.microsoft.com/office/drawing/2014/main" xmlns="" val="755815258"/>
                    </a:ext>
                  </a:extLst>
                </a:gridCol>
                <a:gridCol w="2788343">
                  <a:extLst>
                    <a:ext uri="{9D8B030D-6E8A-4147-A177-3AD203B41FA5}">
                      <a16:colId xmlns:a16="http://schemas.microsoft.com/office/drawing/2014/main" xmlns="" val="1342044275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xmlns="" val="3588617841"/>
                    </a:ext>
                  </a:extLst>
                </a:gridCol>
              </a:tblGrid>
              <a:tr h="882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Denumirea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Efectivul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de personal,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unități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Suma, mii lei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88702"/>
                  </a:ext>
                </a:extLst>
              </a:tr>
              <a:tr h="539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GENERAL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5060,0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001730"/>
                  </a:ext>
                </a:extLst>
              </a:tr>
              <a:tr h="478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Serviciile de stat cu destinaţie generală, total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1155,0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4184561"/>
                  </a:ext>
                </a:extLst>
              </a:tr>
              <a:tr h="335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Administratia primariei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3497033"/>
                  </a:ext>
                </a:extLst>
              </a:tr>
              <a:tr h="32211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Alte servicii generale (personal tehnic )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6266245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Învăţămînt, total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.5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3110,0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8468542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Gradinita nr.1 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o-R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1830,0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1463270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Gradinita nr.2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o-R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.5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1280,0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3297108"/>
                  </a:ext>
                </a:extLst>
              </a:tr>
              <a:tr h="487699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Cultura,arta, sportul si activitati pu tineret, total</a:t>
                      </a:r>
                    </a:p>
                  </a:txBody>
                  <a:tcPr marL="6751" marR="6751" marT="6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.5</a:t>
                      </a:r>
                    </a:p>
                  </a:txBody>
                  <a:tcPr marL="6751" marR="6751" marT="6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o-R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5549898"/>
                  </a:ext>
                </a:extLst>
              </a:tr>
              <a:tr h="28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Casa de  Cultură Vorniceni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9499347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Biblioteca sateasca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1" marR="6751" marT="6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75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96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712968" cy="2448272"/>
          </a:xfrm>
        </p:spPr>
        <p:txBody>
          <a:bodyPr>
            <a:noAutofit/>
          </a:bodyPr>
          <a:lstStyle/>
          <a:p>
            <a:r>
              <a:rPr lang="ro-RO" sz="96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MULTUMESC </a:t>
            </a:r>
            <a:r>
              <a:rPr lang="ro-RO" sz="9600" dirty="0">
                <a:solidFill>
                  <a:schemeClr val="tx2">
                    <a:lumMod val="60000"/>
                    <a:lumOff val="40000"/>
                  </a:schemeClr>
                </a:solidFill>
                <a:cs typeface="Aharoni" pitchFamily="2" charset="-79"/>
              </a:rPr>
              <a:t>!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pic>
        <p:nvPicPr>
          <p:cNvPr id="3074" name="Picture 2" descr="C:\Users\Admin\Desktop\poze buget\buget-840x4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624" y="3201194"/>
            <a:ext cx="6408712" cy="202800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5580112" y="5733256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Primăria</a:t>
            </a:r>
            <a:r>
              <a:rPr lang="ro-RO" dirty="0"/>
              <a:t> Vorniceni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accent1"/>
                </a:solidFill>
              </a:rPr>
              <a:t>Proiectul Bugetului Primărie  </a:t>
            </a:r>
            <a:r>
              <a:rPr lang="ru-RU" b="1" dirty="0">
                <a:solidFill>
                  <a:schemeClr val="accent1"/>
                </a:solidFill>
              </a:rPr>
              <a:t>20</a:t>
            </a:r>
            <a:r>
              <a:rPr lang="en-US" b="1" dirty="0" smtClean="0">
                <a:solidFill>
                  <a:schemeClr val="accent1"/>
                </a:solidFill>
              </a:rPr>
              <a:t>2</a:t>
            </a:r>
            <a:r>
              <a:rPr lang="ro-RO" b="1" dirty="0" smtClean="0">
                <a:solidFill>
                  <a:schemeClr val="accent1"/>
                </a:solidFill>
              </a:rPr>
              <a:t>2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9" name="Picture 4" descr="Похожее изображение">
            <a:extLst>
              <a:ext uri="{FF2B5EF4-FFF2-40B4-BE49-F238E27FC236}">
                <a16:creationId xmlns:a16="http://schemas.microsoft.com/office/drawing/2014/main" xmlns="" id="{C83653AD-522E-4016-92F4-D9A31EB743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2414" y="1825625"/>
            <a:ext cx="543917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1916832"/>
            <a:ext cx="8280920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buClr>
                <a:srgbClr val="EB641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o-RO" alt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Venituri</a:t>
            </a:r>
            <a:r>
              <a:rPr lang="en-US" alt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–</a:t>
            </a:r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10.600mii</a:t>
            </a:r>
            <a:r>
              <a:rPr lang="ro-RO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o-RO" sz="54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lei</a:t>
            </a:r>
          </a:p>
          <a:p>
            <a:pPr algn="just">
              <a:spcBef>
                <a:spcPts val="400"/>
              </a:spcBef>
              <a:buClr>
                <a:srgbClr val="EB641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x-none" alt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Cheltuieli</a:t>
            </a:r>
            <a:r>
              <a:rPr lang="en-US" alt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–</a:t>
            </a:r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10</a:t>
            </a:r>
            <a:r>
              <a:rPr lang="ro-RO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600 mii</a:t>
            </a:r>
            <a:r>
              <a:rPr lang="ro-RO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o-RO" sz="54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2D9AE3B7-D09C-4FCB-9905-781A13A23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217105"/>
              </p:ext>
            </p:extLst>
          </p:nvPr>
        </p:nvGraphicFramePr>
        <p:xfrm>
          <a:off x="3389435" y="1032956"/>
          <a:ext cx="6743700" cy="536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C4AF6A-2D81-4FAA-BE2D-3BA0FAFF3003}"/>
              </a:ext>
            </a:extLst>
          </p:cNvPr>
          <p:cNvSpPr txBox="1"/>
          <p:nvPr/>
        </p:nvSpPr>
        <p:spPr>
          <a:xfrm>
            <a:off x="611560" y="2204864"/>
            <a:ext cx="5366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/>
              <a:t>Transferuri</a:t>
            </a:r>
            <a:r>
              <a:rPr lang="en-US" sz="2700" b="1" dirty="0"/>
              <a:t> de la </a:t>
            </a:r>
            <a:r>
              <a:rPr lang="en-US" sz="2700" b="1" dirty="0" err="1"/>
              <a:t>Bugetul</a:t>
            </a:r>
            <a:r>
              <a:rPr lang="en-US" sz="2700" b="1" dirty="0"/>
              <a:t> de Stat</a:t>
            </a:r>
            <a:endParaRPr lang="ro-RO" sz="2700" b="1" dirty="0"/>
          </a:p>
          <a:p>
            <a:r>
              <a:rPr lang="en-US" sz="2700" b="1" dirty="0" smtClean="0"/>
              <a:t>7.092.000</a:t>
            </a:r>
            <a:r>
              <a:rPr lang="ro-RO" sz="2700" b="1" dirty="0" smtClean="0"/>
              <a:t> </a:t>
            </a:r>
            <a:r>
              <a:rPr lang="ro-RO" sz="2700" b="1" dirty="0"/>
              <a:t>lei </a:t>
            </a:r>
            <a:r>
              <a:rPr lang="ro-RO" sz="2700" b="1" dirty="0" smtClean="0"/>
              <a:t>(6</a:t>
            </a:r>
            <a:r>
              <a:rPr lang="en-US" sz="2700" b="1" dirty="0" smtClean="0"/>
              <a:t>7</a:t>
            </a:r>
            <a:r>
              <a:rPr lang="ro-RO" sz="2700" b="1" dirty="0" smtClean="0"/>
              <a:t>%)</a:t>
            </a:r>
            <a:endParaRPr lang="en-US" sz="27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BDACBB3-B155-4FB1-93D1-AB6B184C014B}"/>
              </a:ext>
            </a:extLst>
          </p:cNvPr>
          <p:cNvSpPr txBox="1"/>
          <p:nvPr/>
        </p:nvSpPr>
        <p:spPr>
          <a:xfrm>
            <a:off x="645302" y="3717713"/>
            <a:ext cx="2832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700" b="1" dirty="0"/>
              <a:t>Venituri proprii</a:t>
            </a:r>
          </a:p>
          <a:p>
            <a:r>
              <a:rPr lang="ro-RO" sz="2700" b="1" dirty="0" smtClean="0"/>
              <a:t>3.</a:t>
            </a:r>
            <a:r>
              <a:rPr lang="en-US" sz="2700" b="1" dirty="0" smtClean="0"/>
              <a:t>508</a:t>
            </a:r>
            <a:r>
              <a:rPr lang="ro-RO" sz="2700" b="1" dirty="0" smtClean="0"/>
              <a:t>.000lei (3</a:t>
            </a:r>
            <a:r>
              <a:rPr lang="en-US" sz="2700" b="1" dirty="0" smtClean="0"/>
              <a:t>3</a:t>
            </a:r>
            <a:r>
              <a:rPr lang="ro-RO" sz="2700" b="1" dirty="0" smtClean="0"/>
              <a:t>%)</a:t>
            </a:r>
            <a:endParaRPr lang="en-US" sz="27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EEC12C-EA1D-4078-A0FE-AA5662162317}"/>
              </a:ext>
            </a:extLst>
          </p:cNvPr>
          <p:cNvSpPr/>
          <p:nvPr/>
        </p:nvSpPr>
        <p:spPr>
          <a:xfrm>
            <a:off x="277586" y="3824652"/>
            <a:ext cx="367716" cy="37011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5E551DA-7B2D-4EDB-A6BB-45A1C6120FA4}"/>
              </a:ext>
            </a:extLst>
          </p:cNvPr>
          <p:cNvSpPr/>
          <p:nvPr/>
        </p:nvSpPr>
        <p:spPr>
          <a:xfrm>
            <a:off x="148003" y="2577705"/>
            <a:ext cx="367716" cy="370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547664" y="332656"/>
            <a:ext cx="446449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VENITURI </a:t>
            </a:r>
            <a:r>
              <a:rPr lang="en-US" sz="3600" b="1" dirty="0" smtClean="0"/>
              <a:t>2022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275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C4AF6A-2D81-4FAA-BE2D-3BA0FAFF3003}"/>
              </a:ext>
            </a:extLst>
          </p:cNvPr>
          <p:cNvSpPr txBox="1"/>
          <p:nvPr/>
        </p:nvSpPr>
        <p:spPr>
          <a:xfrm>
            <a:off x="645301" y="2474894"/>
            <a:ext cx="3781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Transferuri curente primite cu destinație specială pentru </a:t>
            </a:r>
          </a:p>
          <a:p>
            <a:r>
              <a:rPr lang="ro-RO" b="1" dirty="0"/>
              <a:t>învățământul preșcolar</a:t>
            </a:r>
          </a:p>
          <a:p>
            <a:r>
              <a:rPr lang="en-US" b="1" dirty="0" smtClean="0"/>
              <a:t>4739,8 </a:t>
            </a:r>
            <a:r>
              <a:rPr lang="ro-RO" b="1" dirty="0" smtClean="0"/>
              <a:t>mii </a:t>
            </a:r>
            <a:r>
              <a:rPr lang="ro-RO" b="1" dirty="0"/>
              <a:t>lei </a:t>
            </a:r>
            <a:r>
              <a:rPr lang="ro-RO" b="1" dirty="0" smtClean="0"/>
              <a:t>(</a:t>
            </a:r>
            <a:r>
              <a:rPr lang="en-US" b="1" dirty="0" smtClean="0"/>
              <a:t>67</a:t>
            </a:r>
            <a:r>
              <a:rPr lang="ro-RO" b="1" dirty="0" smtClean="0"/>
              <a:t>%)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BDACBB3-B155-4FB1-93D1-AB6B184C014B}"/>
              </a:ext>
            </a:extLst>
          </p:cNvPr>
          <p:cNvSpPr txBox="1"/>
          <p:nvPr/>
        </p:nvSpPr>
        <p:spPr>
          <a:xfrm>
            <a:off x="645302" y="3717713"/>
            <a:ext cx="3075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Transferuri curente primite cu </a:t>
            </a:r>
          </a:p>
          <a:p>
            <a:r>
              <a:rPr lang="ro-RO" b="1" dirty="0"/>
              <a:t>destinație generală</a:t>
            </a:r>
          </a:p>
          <a:p>
            <a:r>
              <a:rPr lang="ro-RO" b="1" dirty="0" smtClean="0"/>
              <a:t>1</a:t>
            </a:r>
            <a:r>
              <a:rPr lang="en-US" b="1" dirty="0" smtClean="0"/>
              <a:t>039,4</a:t>
            </a:r>
            <a:r>
              <a:rPr lang="ro-RO" b="1" dirty="0" smtClean="0"/>
              <a:t> </a:t>
            </a:r>
            <a:r>
              <a:rPr lang="ro-RO" b="1" dirty="0"/>
              <a:t>mii lei </a:t>
            </a:r>
            <a:r>
              <a:rPr lang="ro-RO" b="1" dirty="0" smtClean="0"/>
              <a:t>(1</a:t>
            </a:r>
            <a:r>
              <a:rPr lang="en-US" b="1" dirty="0" smtClean="0"/>
              <a:t>5</a:t>
            </a:r>
            <a:r>
              <a:rPr lang="ro-RO" b="1" dirty="0" smtClean="0"/>
              <a:t>%)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ACFC43-1859-4A89-900F-B2B9CC80CCCE}"/>
              </a:ext>
            </a:extLst>
          </p:cNvPr>
          <p:cNvSpPr txBox="1"/>
          <p:nvPr/>
        </p:nvSpPr>
        <p:spPr>
          <a:xfrm>
            <a:off x="645302" y="4960534"/>
            <a:ext cx="3277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Transferuri curente primite </a:t>
            </a:r>
          </a:p>
          <a:p>
            <a:r>
              <a:rPr lang="ro-RO" b="1" dirty="0"/>
              <a:t>Pentru infrastructura drumurilor</a:t>
            </a:r>
          </a:p>
          <a:p>
            <a:r>
              <a:rPr lang="en-US" b="1" dirty="0" smtClean="0"/>
              <a:t>1312,8</a:t>
            </a:r>
            <a:r>
              <a:rPr lang="ro-RO" b="1" dirty="0" smtClean="0"/>
              <a:t> </a:t>
            </a:r>
            <a:r>
              <a:rPr lang="ro-RO" b="1" dirty="0"/>
              <a:t>mii lei </a:t>
            </a:r>
            <a:r>
              <a:rPr lang="ro-RO" b="1" dirty="0" smtClean="0"/>
              <a:t>(1</a:t>
            </a:r>
            <a:r>
              <a:rPr lang="en-US" b="1" dirty="0" smtClean="0"/>
              <a:t>8</a:t>
            </a:r>
            <a:r>
              <a:rPr lang="ro-RO" b="1" dirty="0" smtClean="0"/>
              <a:t>%)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128721"/>
              </p:ext>
            </p:extLst>
          </p:nvPr>
        </p:nvGraphicFramePr>
        <p:xfrm>
          <a:off x="3203848" y="991368"/>
          <a:ext cx="5662566" cy="507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53DEF4-FBD1-421D-8037-A94EC51AC3F2}"/>
              </a:ext>
            </a:extLst>
          </p:cNvPr>
          <p:cNvSpPr/>
          <p:nvPr/>
        </p:nvSpPr>
        <p:spPr>
          <a:xfrm>
            <a:off x="295147" y="2592140"/>
            <a:ext cx="367716" cy="37011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E8CD88C-4B87-42D2-B270-817AB63E6CE0}"/>
              </a:ext>
            </a:extLst>
          </p:cNvPr>
          <p:cNvSpPr/>
          <p:nvPr/>
        </p:nvSpPr>
        <p:spPr>
          <a:xfrm>
            <a:off x="274184" y="4966381"/>
            <a:ext cx="367716" cy="370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A2D3302-CCCF-4552-A697-6C828AC628A0}"/>
              </a:ext>
            </a:extLst>
          </p:cNvPr>
          <p:cNvSpPr/>
          <p:nvPr/>
        </p:nvSpPr>
        <p:spPr>
          <a:xfrm>
            <a:off x="274184" y="3904301"/>
            <a:ext cx="367716" cy="3701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BDA19D0D-AE8D-4DA4-AEE4-F017B31DCCFC}"/>
              </a:ext>
            </a:extLst>
          </p:cNvPr>
          <p:cNvSpPr txBox="1">
            <a:spLocks/>
          </p:cNvSpPr>
          <p:nvPr/>
        </p:nvSpPr>
        <p:spPr>
          <a:xfrm>
            <a:off x="229990" y="268109"/>
            <a:ext cx="8446466" cy="9286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Transferuri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7092,0 </a:t>
            </a:r>
            <a:r>
              <a:rPr lang="ro-RO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mii </a:t>
            </a:r>
            <a:r>
              <a:rPr lang="ro-RO" sz="4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lei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0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FA59B-009B-4E66-9738-E127EF84B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280920" cy="792087"/>
          </a:xfrm>
        </p:spPr>
        <p:txBody>
          <a:bodyPr>
            <a:normAutofit/>
          </a:bodyPr>
          <a:lstStyle/>
          <a:p>
            <a:r>
              <a:rPr lang="ro-RO" sz="4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Venituri proprii </a:t>
            </a:r>
            <a:r>
              <a:rPr lang="ro-RO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508</a:t>
            </a:r>
            <a:r>
              <a:rPr lang="ro-RO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,0 </a:t>
            </a:r>
            <a:r>
              <a:rPr lang="ro-RO" sz="4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mii lei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D50C11B-B723-4C18-BE40-E0B006EA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xmlns="" id="{74B800F9-6C62-4F9E-91A0-7F45627C808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9762023"/>
              </p:ext>
            </p:extLst>
          </p:nvPr>
        </p:nvGraphicFramePr>
        <p:xfrm>
          <a:off x="0" y="846138"/>
          <a:ext cx="8424863" cy="516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760BC0F-0434-4C35-854D-6261F3CB17CE}"/>
              </a:ext>
            </a:extLst>
          </p:cNvPr>
          <p:cNvSpPr/>
          <p:nvPr/>
        </p:nvSpPr>
        <p:spPr>
          <a:xfrm>
            <a:off x="5364089" y="3356992"/>
            <a:ext cx="3004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Impozite- </a:t>
            </a:r>
            <a:r>
              <a:rPr lang="ro-RO" dirty="0" smtClean="0"/>
              <a:t>2</a:t>
            </a:r>
            <a:r>
              <a:rPr lang="en-US" dirty="0" smtClean="0"/>
              <a:t>949,5</a:t>
            </a:r>
            <a:r>
              <a:rPr lang="ro-RO" dirty="0" smtClean="0"/>
              <a:t> </a:t>
            </a:r>
            <a:r>
              <a:rPr lang="ro-RO" dirty="0"/>
              <a:t>mii lei</a:t>
            </a:r>
          </a:p>
          <a:p>
            <a:r>
              <a:rPr lang="ro-RO" dirty="0"/>
              <a:t>Taxele </a:t>
            </a:r>
            <a:r>
              <a:rPr lang="ro-RO" dirty="0" smtClean="0"/>
              <a:t>locale-</a:t>
            </a:r>
            <a:r>
              <a:rPr lang="en-US" dirty="0" smtClean="0"/>
              <a:t>300</a:t>
            </a:r>
            <a:r>
              <a:rPr lang="ro-RO" dirty="0" smtClean="0"/>
              <a:t>,0 </a:t>
            </a:r>
            <a:r>
              <a:rPr lang="ro-RO" dirty="0"/>
              <a:t>mii lei</a:t>
            </a:r>
          </a:p>
          <a:p>
            <a:r>
              <a:rPr lang="ro-RO" dirty="0"/>
              <a:t>Prestări servicii </a:t>
            </a:r>
            <a:r>
              <a:rPr lang="ro-RO" dirty="0" smtClean="0"/>
              <a:t>-</a:t>
            </a:r>
            <a:r>
              <a:rPr lang="en-US" dirty="0" smtClean="0"/>
              <a:t>140,5</a:t>
            </a:r>
            <a:r>
              <a:rPr lang="ro-RO" dirty="0" smtClean="0"/>
              <a:t> </a:t>
            </a:r>
            <a:r>
              <a:rPr lang="ro-RO" dirty="0"/>
              <a:t>mii lei</a:t>
            </a:r>
          </a:p>
          <a:p>
            <a:r>
              <a:rPr lang="ro-RO" dirty="0"/>
              <a:t>Arenda – 5,2 mii lei</a:t>
            </a:r>
          </a:p>
          <a:p>
            <a:r>
              <a:rPr lang="en-US" dirty="0" smtClean="0"/>
              <a:t>Dona</a:t>
            </a:r>
            <a:r>
              <a:rPr lang="ro-RO" dirty="0" smtClean="0"/>
              <a:t>ț</a:t>
            </a:r>
            <a:r>
              <a:rPr lang="en-US" dirty="0" smtClean="0"/>
              <a:t>ii – 112,8 mii lei</a:t>
            </a:r>
            <a:endParaRPr lang="en-US" dirty="0"/>
          </a:p>
          <a:p>
            <a:endParaRPr lang="ro-R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57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C01BB-7F31-458E-A7B4-1D350D522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chemeClr val="accent2"/>
                </a:solidFill>
              </a:rPr>
              <a:t>Impozit pe venit persoane fizice</a:t>
            </a:r>
            <a:r>
              <a:rPr lang="en-US" b="1" dirty="0">
                <a:solidFill>
                  <a:schemeClr val="accent2"/>
                </a:solidFill>
              </a:rPr>
              <a:t>-</a:t>
            </a:r>
            <a:r>
              <a:rPr lang="x-none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2638,0 </a:t>
            </a:r>
            <a:r>
              <a:rPr lang="en-US" b="1" dirty="0">
                <a:solidFill>
                  <a:schemeClr val="accent2"/>
                </a:solidFill>
              </a:rPr>
              <a:t>mii lei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38F4B4-482A-46D9-B7D5-38EBE86C8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640960" cy="374441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x-none" sz="2600" dirty="0">
                <a:solidFill>
                  <a:schemeClr val="tx1"/>
                </a:solidFill>
              </a:rPr>
              <a:t>Impozit pe venit reținut di</a:t>
            </a:r>
            <a:r>
              <a:rPr lang="en-US" sz="2600" dirty="0">
                <a:solidFill>
                  <a:schemeClr val="tx1"/>
                </a:solidFill>
              </a:rPr>
              <a:t>n</a:t>
            </a:r>
            <a:r>
              <a:rPr lang="x-none" sz="2600" dirty="0">
                <a:solidFill>
                  <a:schemeClr val="tx1"/>
                </a:solidFill>
              </a:rPr>
              <a:t> </a:t>
            </a:r>
            <a:r>
              <a:rPr lang="x-none" sz="2600" dirty="0" smtClean="0">
                <a:solidFill>
                  <a:schemeClr val="tx1"/>
                </a:solidFill>
              </a:rPr>
              <a:t>salariu </a:t>
            </a:r>
            <a:r>
              <a:rPr lang="en-US" sz="2600" dirty="0" smtClean="0">
                <a:solidFill>
                  <a:schemeClr val="tx1"/>
                </a:solidFill>
              </a:rPr>
              <a:t>(75%)</a:t>
            </a:r>
            <a:r>
              <a:rPr lang="ro-RO" sz="2600" b="1" dirty="0" smtClean="0">
                <a:solidFill>
                  <a:schemeClr val="tx1"/>
                </a:solidFill>
              </a:rPr>
              <a:t>-</a:t>
            </a:r>
            <a:r>
              <a:rPr lang="en-US" sz="2600" b="1" dirty="0" smtClean="0">
                <a:solidFill>
                  <a:schemeClr val="tx1"/>
                </a:solidFill>
              </a:rPr>
              <a:t>2400,0</a:t>
            </a:r>
            <a:r>
              <a:rPr lang="ro-RO" sz="2600" b="1" dirty="0" smtClean="0">
                <a:solidFill>
                  <a:schemeClr val="tx1"/>
                </a:solidFill>
              </a:rPr>
              <a:t> </a:t>
            </a:r>
            <a:r>
              <a:rPr lang="x-none" sz="2600" b="1" dirty="0">
                <a:solidFill>
                  <a:schemeClr val="tx1"/>
                </a:solidFill>
              </a:rPr>
              <a:t>mii lei</a:t>
            </a:r>
            <a:endParaRPr lang="ro-RO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x-none" sz="2600" dirty="0">
                <a:solidFill>
                  <a:schemeClr val="tx1"/>
                </a:solidFill>
              </a:rPr>
              <a:t>Impozit pe venit persoanelor fizice aferent declarațiilor </a:t>
            </a:r>
            <a:r>
              <a:rPr lang="x-none" sz="2600" dirty="0" smtClean="0">
                <a:solidFill>
                  <a:schemeClr val="tx1"/>
                </a:solidFill>
              </a:rPr>
              <a:t>depuse</a:t>
            </a:r>
            <a:r>
              <a:rPr lang="en-US" sz="2600" dirty="0" smtClean="0">
                <a:solidFill>
                  <a:schemeClr val="tx1"/>
                </a:solidFill>
              </a:rPr>
              <a:t> (75%)</a:t>
            </a:r>
            <a:r>
              <a:rPr lang="x-none" sz="2600" dirty="0" smtClean="0">
                <a:solidFill>
                  <a:schemeClr val="tx1"/>
                </a:solidFill>
              </a:rPr>
              <a:t>  </a:t>
            </a:r>
            <a:r>
              <a:rPr lang="x-none" sz="2600" b="1" dirty="0" smtClean="0">
                <a:solidFill>
                  <a:schemeClr val="tx1"/>
                </a:solidFill>
              </a:rPr>
              <a:t>–  </a:t>
            </a:r>
            <a:r>
              <a:rPr lang="ro-RO" sz="2600" b="1" dirty="0" smtClean="0">
                <a:solidFill>
                  <a:schemeClr val="tx1"/>
                </a:solidFill>
              </a:rPr>
              <a:t>1</a:t>
            </a:r>
            <a:r>
              <a:rPr lang="en-US" sz="2600" b="1" dirty="0" smtClean="0">
                <a:solidFill>
                  <a:schemeClr val="tx1"/>
                </a:solidFill>
              </a:rPr>
              <a:t>9</a:t>
            </a:r>
            <a:r>
              <a:rPr lang="ro-RO" sz="2600" b="1" dirty="0" smtClean="0">
                <a:solidFill>
                  <a:schemeClr val="tx1"/>
                </a:solidFill>
              </a:rPr>
              <a:t>0,</a:t>
            </a:r>
            <a:r>
              <a:rPr lang="x-none" sz="2600" b="1" dirty="0">
                <a:solidFill>
                  <a:schemeClr val="tx1"/>
                </a:solidFill>
              </a:rPr>
              <a:t>0 mii lei</a:t>
            </a:r>
            <a:endParaRPr lang="ro-RO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x-none" sz="2600" dirty="0">
                <a:solidFill>
                  <a:schemeClr val="tx1"/>
                </a:solidFill>
              </a:rPr>
              <a:t>Impozit pe venit persoanelor fizice </a:t>
            </a:r>
            <a:r>
              <a:rPr lang="ro-RO" sz="2600" dirty="0">
                <a:solidFill>
                  <a:schemeClr val="tx1"/>
                </a:solidFill>
              </a:rPr>
              <a:t>ce desfășoare activitate  </a:t>
            </a:r>
            <a:r>
              <a:rPr lang="ro-RO" sz="2600" dirty="0" smtClean="0">
                <a:solidFill>
                  <a:schemeClr val="tx1"/>
                </a:solidFill>
              </a:rPr>
              <a:t>independent</a:t>
            </a:r>
            <a:r>
              <a:rPr lang="en-US" sz="2600" dirty="0" smtClean="0"/>
              <a:t> (75%)</a:t>
            </a:r>
            <a:r>
              <a:rPr lang="x-none" sz="2600" b="1" dirty="0" smtClean="0">
                <a:solidFill>
                  <a:schemeClr val="tx1"/>
                </a:solidFill>
              </a:rPr>
              <a:t>–  </a:t>
            </a:r>
            <a:r>
              <a:rPr lang="en-US" sz="2600" b="1" dirty="0" smtClean="0">
                <a:solidFill>
                  <a:schemeClr val="tx1"/>
                </a:solidFill>
              </a:rPr>
              <a:t>8,0</a:t>
            </a:r>
            <a:r>
              <a:rPr lang="x-none" sz="2600" b="1" dirty="0" smtClean="0">
                <a:solidFill>
                  <a:schemeClr val="tx1"/>
                </a:solidFill>
              </a:rPr>
              <a:t> </a:t>
            </a:r>
            <a:r>
              <a:rPr lang="x-none" sz="2600" b="1" dirty="0">
                <a:solidFill>
                  <a:schemeClr val="tx1"/>
                </a:solidFill>
              </a:rPr>
              <a:t>mii lei</a:t>
            </a:r>
            <a:endParaRPr lang="ro-RO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x-none" sz="2600" dirty="0">
                <a:solidFill>
                  <a:schemeClr val="tx1"/>
                </a:solidFill>
              </a:rPr>
              <a:t>Impozit pe venit persoanelor fizice </a:t>
            </a:r>
            <a:r>
              <a:rPr lang="ro-RO" sz="2600" dirty="0">
                <a:solidFill>
                  <a:schemeClr val="tx1"/>
                </a:solidFill>
              </a:rPr>
              <a:t>în domeniul transportului în regim de </a:t>
            </a:r>
            <a:r>
              <a:rPr lang="ro-RO" sz="2600" dirty="0" smtClean="0">
                <a:solidFill>
                  <a:schemeClr val="tx1"/>
                </a:solidFill>
              </a:rPr>
              <a:t>taxi</a:t>
            </a:r>
            <a:r>
              <a:rPr lang="x-none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(75%)</a:t>
            </a:r>
            <a:r>
              <a:rPr lang="x-none" sz="2600" dirty="0" smtClean="0">
                <a:solidFill>
                  <a:schemeClr val="tx1"/>
                </a:solidFill>
              </a:rPr>
              <a:t>  </a:t>
            </a:r>
            <a:r>
              <a:rPr lang="x-none" sz="2600" b="1" dirty="0">
                <a:solidFill>
                  <a:schemeClr val="tx1"/>
                </a:solidFill>
              </a:rPr>
              <a:t>–  </a:t>
            </a:r>
            <a:r>
              <a:rPr lang="en-US" sz="2600" b="1" dirty="0" smtClean="0">
                <a:solidFill>
                  <a:schemeClr val="tx1"/>
                </a:solidFill>
              </a:rPr>
              <a:t>40,0</a:t>
            </a:r>
            <a:r>
              <a:rPr lang="ro-RO" sz="2600" b="1" dirty="0" smtClean="0">
                <a:solidFill>
                  <a:schemeClr val="tx1"/>
                </a:solidFill>
              </a:rPr>
              <a:t> </a:t>
            </a:r>
            <a:r>
              <a:rPr lang="x-none" sz="2600" b="1" dirty="0">
                <a:solidFill>
                  <a:schemeClr val="tx1"/>
                </a:solidFill>
              </a:rPr>
              <a:t>mii lei</a:t>
            </a:r>
            <a:endParaRPr lang="en-US" sz="2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57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FC378D-DCF5-4ADD-9772-FB3F6B5C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I</a:t>
            </a:r>
            <a:r>
              <a:rPr lang="ro-RO" sz="4000" b="1" dirty="0">
                <a:solidFill>
                  <a:schemeClr val="accent2"/>
                </a:solidFill>
              </a:rPr>
              <a:t>mpozite  funciare și imobile </a:t>
            </a:r>
            <a:r>
              <a:rPr lang="ro-RO" sz="4000" b="1" dirty="0" smtClean="0">
                <a:solidFill>
                  <a:schemeClr val="accent2"/>
                </a:solidFill>
              </a:rPr>
              <a:t>202</a:t>
            </a:r>
            <a:r>
              <a:rPr lang="en-US" sz="4000" b="1" dirty="0" smtClean="0">
                <a:solidFill>
                  <a:schemeClr val="accent2"/>
                </a:solidFill>
              </a:rPr>
              <a:t>2 </a:t>
            </a:r>
            <a:r>
              <a:rPr lang="en-US" sz="4000" b="1" dirty="0">
                <a:solidFill>
                  <a:schemeClr val="accent2"/>
                </a:solidFill>
              </a:rPr>
              <a:t/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4000" b="1" dirty="0">
                <a:solidFill>
                  <a:schemeClr val="accent2"/>
                </a:solidFill>
              </a:rPr>
              <a:t>(</a:t>
            </a:r>
            <a:r>
              <a:rPr lang="x-none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311,5</a:t>
            </a:r>
            <a:r>
              <a:rPr lang="ro-RO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>
                <a:solidFill>
                  <a:schemeClr val="accent2"/>
                </a:solidFill>
              </a:rPr>
              <a:t>mii lei)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E9F9E7-1DDC-461B-84AE-1C3F88A1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31236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x-none" sz="2600" dirty="0"/>
              <a:t>Impozit </a:t>
            </a:r>
            <a:r>
              <a:rPr lang="ro-RO" sz="2600" dirty="0"/>
              <a:t>funciar persoanelor fizice și juridice</a:t>
            </a:r>
            <a:r>
              <a:rPr lang="x-none" sz="2600" b="1" dirty="0"/>
              <a:t>– </a:t>
            </a:r>
            <a:r>
              <a:rPr lang="en-US" sz="2600" b="1" dirty="0" smtClean="0"/>
              <a:t>160,0</a:t>
            </a:r>
            <a:r>
              <a:rPr lang="x-none" sz="2600" b="1" dirty="0" smtClean="0"/>
              <a:t> </a:t>
            </a:r>
            <a:r>
              <a:rPr lang="x-none" sz="2600" b="1" dirty="0"/>
              <a:t>mii lei</a:t>
            </a:r>
            <a:endParaRPr lang="ro-RO" sz="2600" b="1" dirty="0"/>
          </a:p>
          <a:p>
            <a:pPr>
              <a:buFont typeface="Wingdings" pitchFamily="2" charset="2"/>
              <a:buChar char="ü"/>
            </a:pPr>
            <a:r>
              <a:rPr lang="x-none" sz="2600" dirty="0"/>
              <a:t>Impozit </a:t>
            </a:r>
            <a:r>
              <a:rPr lang="ro-RO" sz="2600" dirty="0"/>
              <a:t>pe bunurile imobiliare persoanelor fizice și juridice </a:t>
            </a:r>
            <a:r>
              <a:rPr lang="x-none" sz="2600" b="1" dirty="0"/>
              <a:t>–  </a:t>
            </a:r>
            <a:r>
              <a:rPr lang="en-US" sz="2600" b="1" dirty="0" smtClean="0"/>
              <a:t>151,0</a:t>
            </a:r>
            <a:r>
              <a:rPr lang="ro-RO" sz="2600" b="1" dirty="0" smtClean="0"/>
              <a:t> </a:t>
            </a:r>
            <a:r>
              <a:rPr lang="x-none" sz="2600" b="1" dirty="0"/>
              <a:t>mii lei</a:t>
            </a:r>
            <a:endParaRPr lang="ro-RO" sz="2600" b="1" dirty="0"/>
          </a:p>
          <a:p>
            <a:pPr>
              <a:buFont typeface="Wingdings" pitchFamily="2" charset="2"/>
              <a:buChar char="ü"/>
            </a:pPr>
            <a:r>
              <a:rPr lang="x-none" sz="2600" dirty="0"/>
              <a:t>Impozit </a:t>
            </a:r>
            <a:r>
              <a:rPr lang="ro-RO" sz="2600" dirty="0"/>
              <a:t>privat încasat în bugetul local</a:t>
            </a:r>
            <a:r>
              <a:rPr lang="x-none" sz="2600" b="1" dirty="0"/>
              <a:t>–  </a:t>
            </a:r>
            <a:r>
              <a:rPr lang="en-US" sz="2600" b="1" dirty="0" smtClean="0"/>
              <a:t>0,5</a:t>
            </a:r>
            <a:r>
              <a:rPr lang="ro-RO" sz="2600" b="1" dirty="0" smtClean="0"/>
              <a:t> </a:t>
            </a:r>
            <a:r>
              <a:rPr lang="x-none" sz="2600" b="1" dirty="0"/>
              <a:t>mii lei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05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5E53B8-36D7-4A97-8B56-BFC32AAE0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4000" b="1" dirty="0">
                <a:solidFill>
                  <a:srgbClr val="0070C0"/>
                </a:solidFill>
              </a:rPr>
              <a:t>Prestarea serviciilor</a:t>
            </a:r>
            <a:r>
              <a:rPr lang="en-US" sz="4000" b="1" dirty="0" smtClean="0">
                <a:solidFill>
                  <a:srgbClr val="0070C0"/>
                </a:solidFill>
              </a:rPr>
              <a:t>(140,5 </a:t>
            </a:r>
            <a:r>
              <a:rPr lang="en-US" sz="4000" b="1" dirty="0">
                <a:solidFill>
                  <a:srgbClr val="0070C0"/>
                </a:solidFill>
              </a:rPr>
              <a:t>mii lei)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59911A-922B-44C0-B372-A9E514A16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Taxa de </a:t>
            </a:r>
            <a:r>
              <a:rPr lang="en-US" sz="2600" dirty="0" err="1"/>
              <a:t>organizare</a:t>
            </a:r>
            <a:r>
              <a:rPr lang="en-US" sz="2600" dirty="0"/>
              <a:t> a </a:t>
            </a:r>
            <a:r>
              <a:rPr lang="en-US" sz="2600" dirty="0" err="1"/>
              <a:t>licita</a:t>
            </a:r>
            <a:r>
              <a:rPr lang="x-none" sz="2600" dirty="0"/>
              <a:t>ț</a:t>
            </a:r>
            <a:r>
              <a:rPr lang="en-US" sz="2600" dirty="0" err="1"/>
              <a:t>iilor</a:t>
            </a:r>
            <a:r>
              <a:rPr lang="en-US" sz="2600" dirty="0"/>
              <a:t> </a:t>
            </a:r>
            <a:r>
              <a:rPr lang="x-none" sz="2600" dirty="0"/>
              <a:t>ș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loteriilor</a:t>
            </a:r>
            <a:r>
              <a:rPr lang="en-US" sz="2600" dirty="0"/>
              <a:t> pe  </a:t>
            </a:r>
            <a:r>
              <a:rPr lang="en-US" sz="2600" dirty="0" err="1"/>
              <a:t>teritoriul</a:t>
            </a:r>
            <a:r>
              <a:rPr lang="en-US" sz="2600" dirty="0"/>
              <a:t> </a:t>
            </a:r>
            <a:r>
              <a:rPr lang="en-US" sz="2600" dirty="0" err="1"/>
              <a:t>unitatilor</a:t>
            </a:r>
            <a:r>
              <a:rPr lang="en-US" sz="2600" dirty="0"/>
              <a:t> </a:t>
            </a:r>
            <a:r>
              <a:rPr lang="x-none" sz="2600" dirty="0"/>
              <a:t>UAT</a:t>
            </a:r>
            <a:r>
              <a:rPr lang="en-US" sz="2600" dirty="0"/>
              <a:t> </a:t>
            </a:r>
            <a:r>
              <a:rPr lang="x-none" sz="2600" dirty="0"/>
              <a:t> </a:t>
            </a:r>
            <a:r>
              <a:rPr lang="en-US" sz="2600" dirty="0" smtClean="0"/>
              <a:t>-1,0</a:t>
            </a:r>
            <a:r>
              <a:rPr lang="ro-RO" sz="2600" dirty="0" smtClean="0"/>
              <a:t> </a:t>
            </a:r>
            <a:r>
              <a:rPr lang="x-none" sz="2600" dirty="0"/>
              <a:t>mii le</a:t>
            </a:r>
            <a:r>
              <a:rPr lang="ro-RO" sz="2600" dirty="0"/>
              <a:t>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600" dirty="0"/>
              <a:t>Taxa pentru patenta de întreprinzător- </a:t>
            </a:r>
            <a:r>
              <a:rPr lang="en-US" sz="2600" dirty="0" smtClean="0"/>
              <a:t>3,0</a:t>
            </a:r>
            <a:r>
              <a:rPr lang="ro-RO" sz="2600" dirty="0" smtClean="0"/>
              <a:t> </a:t>
            </a:r>
            <a:r>
              <a:rPr lang="ro-RO" sz="2600" dirty="0"/>
              <a:t>mii lei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x-none" sz="2600" dirty="0"/>
              <a:t> </a:t>
            </a:r>
            <a:r>
              <a:rPr lang="en-US" sz="2600" dirty="0"/>
              <a:t>Plata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certificatele</a:t>
            </a:r>
            <a:r>
              <a:rPr lang="en-US" sz="2600" dirty="0"/>
              <a:t> de </a:t>
            </a:r>
            <a:r>
              <a:rPr lang="en-US" sz="2600" dirty="0" err="1"/>
              <a:t>urbanizm</a:t>
            </a:r>
            <a:r>
              <a:rPr lang="en-US" sz="2600" dirty="0"/>
              <a:t> </a:t>
            </a:r>
            <a:r>
              <a:rPr lang="x-none" sz="2600" dirty="0"/>
              <a:t>ș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autoriz</a:t>
            </a:r>
            <a:r>
              <a:rPr lang="x-none" sz="2600" dirty="0"/>
              <a:t>ă</a:t>
            </a:r>
            <a:r>
              <a:rPr lang="en-US" sz="2600" dirty="0"/>
              <a:t>rile de </a:t>
            </a:r>
            <a:r>
              <a:rPr lang="en-US" sz="2600" dirty="0" err="1"/>
              <a:t>construc</a:t>
            </a:r>
            <a:r>
              <a:rPr lang="x-none" sz="2600" dirty="0"/>
              <a:t>ț</a:t>
            </a:r>
            <a:r>
              <a:rPr lang="en-US" sz="2600" dirty="0" err="1"/>
              <a:t>ie</a:t>
            </a:r>
            <a:r>
              <a:rPr lang="en-US" sz="2600" dirty="0"/>
              <a:t> </a:t>
            </a:r>
            <a:r>
              <a:rPr lang="en-US" sz="2600" dirty="0" err="1"/>
              <a:t>sau</a:t>
            </a:r>
            <a:r>
              <a:rPr lang="en-US" sz="2600" dirty="0"/>
              <a:t> </a:t>
            </a:r>
            <a:r>
              <a:rPr lang="en-US" sz="2600" dirty="0" err="1"/>
              <a:t>desfiin</a:t>
            </a:r>
            <a:r>
              <a:rPr lang="x-none" sz="2600" dirty="0"/>
              <a:t>ț</a:t>
            </a:r>
            <a:r>
              <a:rPr lang="en-US" sz="2600" dirty="0"/>
              <a:t>are  -</a:t>
            </a:r>
            <a:r>
              <a:rPr lang="x-none" sz="2600" dirty="0"/>
              <a:t> </a:t>
            </a:r>
            <a:r>
              <a:rPr lang="en-US" sz="2600" dirty="0" smtClean="0"/>
              <a:t>1.5 </a:t>
            </a:r>
            <a:r>
              <a:rPr lang="x-none" sz="2600" dirty="0"/>
              <a:t>mii lei</a:t>
            </a:r>
            <a:endParaRPr lang="ro-RO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Plata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loca</a:t>
            </a:r>
            <a:r>
              <a:rPr lang="x-none" sz="2600" dirty="0"/>
              <a:t>ț</a:t>
            </a:r>
            <a:r>
              <a:rPr lang="en-US" sz="2600" dirty="0" err="1"/>
              <a:t>iunea</a:t>
            </a:r>
            <a:r>
              <a:rPr lang="en-US" sz="2600" dirty="0"/>
              <a:t> </a:t>
            </a:r>
            <a:r>
              <a:rPr lang="en-US" sz="2600" dirty="0" err="1"/>
              <a:t>patrimoniului</a:t>
            </a:r>
            <a:r>
              <a:rPr lang="en-US" sz="2600" dirty="0"/>
              <a:t> public </a:t>
            </a:r>
            <a:r>
              <a:rPr lang="x-none" sz="2600" dirty="0"/>
              <a:t>î</a:t>
            </a:r>
            <a:r>
              <a:rPr lang="en-US" sz="2600" dirty="0" err="1"/>
              <a:t>ncasat</a:t>
            </a:r>
            <a:r>
              <a:rPr lang="en-US" sz="2600" dirty="0"/>
              <a:t> </a:t>
            </a:r>
            <a:r>
              <a:rPr lang="x-none" sz="2600" dirty="0"/>
              <a:t>î</a:t>
            </a:r>
            <a:r>
              <a:rPr lang="en-US" sz="2600" dirty="0"/>
              <a:t>n </a:t>
            </a:r>
            <a:r>
              <a:rPr lang="en-US" sz="2600" dirty="0" err="1"/>
              <a:t>bugetul</a:t>
            </a:r>
            <a:r>
              <a:rPr lang="en-US" sz="2600" dirty="0"/>
              <a:t> local </a:t>
            </a:r>
            <a:r>
              <a:rPr lang="x-none" sz="2600" dirty="0"/>
              <a:t> </a:t>
            </a:r>
            <a:r>
              <a:rPr lang="en-US" sz="2600" dirty="0"/>
              <a:t>de </a:t>
            </a:r>
            <a:r>
              <a:rPr lang="en-US" sz="2600" dirty="0" err="1"/>
              <a:t>nivelul</a:t>
            </a:r>
            <a:r>
              <a:rPr lang="en-US" sz="2600" dirty="0"/>
              <a:t>  I  -</a:t>
            </a:r>
            <a:r>
              <a:rPr lang="x-none" sz="2600" dirty="0"/>
              <a:t> </a:t>
            </a:r>
            <a:r>
              <a:rPr lang="en-US" sz="2600" dirty="0"/>
              <a:t>15.0</a:t>
            </a:r>
            <a:r>
              <a:rPr lang="x-none" sz="2600" dirty="0"/>
              <a:t> mii lei</a:t>
            </a:r>
            <a:endParaRPr lang="ro-RO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ro-RO" sz="2600" dirty="0"/>
              <a:t>Încasarea de la prestarea serviciilor cu plata (secretarul consiliului)- </a:t>
            </a:r>
            <a:r>
              <a:rPr lang="en-US" sz="2600" dirty="0" smtClean="0"/>
              <a:t>20</a:t>
            </a:r>
            <a:r>
              <a:rPr lang="ro-RO" sz="2600" dirty="0" smtClean="0"/>
              <a:t>,0 </a:t>
            </a:r>
            <a:r>
              <a:rPr lang="ro-RO" sz="2600" dirty="0"/>
              <a:t>mii lei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600" dirty="0"/>
              <a:t>Încasarea de la prestarea serviciilor cu plata (învățământul preșcolar)- </a:t>
            </a:r>
            <a:r>
              <a:rPr lang="en-US" sz="2600" dirty="0" smtClean="0"/>
              <a:t>100,0</a:t>
            </a:r>
            <a:r>
              <a:rPr lang="ro-RO" sz="2600" dirty="0" smtClean="0"/>
              <a:t> </a:t>
            </a:r>
            <a:r>
              <a:rPr lang="ro-RO" sz="2600" dirty="0"/>
              <a:t>mii lei</a:t>
            </a:r>
          </a:p>
          <a:p>
            <a:pPr marL="0" indent="0">
              <a:buNone/>
            </a:pPr>
            <a:endParaRPr lang="ro-RO" sz="2600" dirty="0"/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5731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F57E09-EB71-4502-A401-82F9343B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o-RO" sz="4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Taxe  locale </a:t>
            </a:r>
            <a:r>
              <a:rPr lang="ro-RO" sz="4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202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</a:t>
            </a:r>
            <a:r>
              <a:rPr lang="ro-RO" sz="4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(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300</a:t>
            </a:r>
            <a:r>
              <a:rPr lang="ro-RO" sz="4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,0 </a:t>
            </a:r>
            <a:r>
              <a:rPr lang="ro-RO" sz="4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mii lei)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9554B0-DD9F-44A0-BA7B-B5A9F171A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37444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Taxa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amenajarea</a:t>
            </a:r>
            <a:r>
              <a:rPr lang="en-US" sz="2600" dirty="0"/>
              <a:t> </a:t>
            </a:r>
            <a:r>
              <a:rPr lang="en-US" sz="2600" dirty="0" err="1"/>
              <a:t>teritoriului</a:t>
            </a:r>
            <a:r>
              <a:rPr lang="en-US" sz="2600" dirty="0"/>
              <a:t>  -</a:t>
            </a:r>
            <a:r>
              <a:rPr lang="x-none" sz="2600" dirty="0"/>
              <a:t> </a:t>
            </a:r>
            <a:r>
              <a:rPr lang="en-US" sz="2600" dirty="0" smtClean="0"/>
              <a:t>3</a:t>
            </a:r>
            <a:r>
              <a:rPr lang="ro-RO" sz="2600" dirty="0" smtClean="0"/>
              <a:t>5,0 </a:t>
            </a:r>
            <a:r>
              <a:rPr lang="en-US" sz="2600" dirty="0"/>
              <a:t>mii l</a:t>
            </a:r>
            <a:r>
              <a:rPr lang="ro-RO" sz="2600" dirty="0"/>
              <a:t>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Taxa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salubrizare</a:t>
            </a:r>
            <a:r>
              <a:rPr lang="en-US" sz="2600" dirty="0"/>
              <a:t>   -</a:t>
            </a:r>
            <a:r>
              <a:rPr lang="x-none" sz="2600" dirty="0"/>
              <a:t> </a:t>
            </a:r>
            <a:r>
              <a:rPr lang="en-US" sz="2600" dirty="0" smtClean="0"/>
              <a:t>45</a:t>
            </a:r>
            <a:r>
              <a:rPr lang="ro-RO" sz="2600" dirty="0" smtClean="0"/>
              <a:t>,0</a:t>
            </a:r>
            <a:r>
              <a:rPr lang="en-US" sz="2600" dirty="0" smtClean="0"/>
              <a:t> </a:t>
            </a:r>
            <a:r>
              <a:rPr lang="en-US" sz="2600" dirty="0"/>
              <a:t>mii lei</a:t>
            </a:r>
            <a:endParaRPr lang="ro-RO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Taxa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prestarea</a:t>
            </a:r>
            <a:r>
              <a:rPr lang="en-US" sz="2600" dirty="0"/>
              <a:t> serv</a:t>
            </a:r>
            <a:r>
              <a:rPr lang="x-none" sz="2600" dirty="0"/>
              <a:t>.</a:t>
            </a:r>
            <a:r>
              <a:rPr lang="en-US" sz="2600" dirty="0"/>
              <a:t> de transport auto de c</a:t>
            </a:r>
            <a:r>
              <a:rPr lang="ro-RO" sz="2600" dirty="0"/>
              <a:t>ă</a:t>
            </a:r>
            <a:r>
              <a:rPr lang="en-US" sz="2600" dirty="0"/>
              <a:t>l</a:t>
            </a:r>
            <a:r>
              <a:rPr lang="ro-RO" sz="2600" dirty="0"/>
              <a:t>ă</a:t>
            </a:r>
            <a:r>
              <a:rPr lang="en-US" sz="2600" dirty="0"/>
              <a:t>tori pe </a:t>
            </a:r>
            <a:r>
              <a:rPr lang="en-US" sz="2600" dirty="0" err="1"/>
              <a:t>terit</a:t>
            </a:r>
            <a:r>
              <a:rPr lang="x-none" sz="2600" dirty="0"/>
              <a:t>.</a:t>
            </a:r>
            <a:r>
              <a:rPr lang="en-US" sz="2600" dirty="0"/>
              <a:t> </a:t>
            </a:r>
            <a:r>
              <a:rPr lang="ro-RO" sz="2600" dirty="0"/>
              <a:t>-</a:t>
            </a:r>
            <a:r>
              <a:rPr lang="x-none" sz="2600" dirty="0"/>
              <a:t> </a:t>
            </a:r>
            <a:r>
              <a:rPr lang="ro-RO" sz="2600" dirty="0" smtClean="0"/>
              <a:t>1</a:t>
            </a:r>
            <a:r>
              <a:rPr lang="en-US" sz="2600" dirty="0" smtClean="0"/>
              <a:t>0</a:t>
            </a:r>
            <a:r>
              <a:rPr lang="ro-RO" sz="2600" dirty="0" smtClean="0"/>
              <a:t>,0</a:t>
            </a:r>
            <a:r>
              <a:rPr lang="en-US" sz="2600" dirty="0" smtClean="0"/>
              <a:t> </a:t>
            </a:r>
            <a:r>
              <a:rPr lang="en-US" sz="2600" dirty="0"/>
              <a:t>mii lei</a:t>
            </a:r>
            <a:endParaRPr lang="ro-RO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Taxa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unitatile</a:t>
            </a:r>
            <a:r>
              <a:rPr lang="en-US" sz="2600" dirty="0"/>
              <a:t> </a:t>
            </a:r>
            <a:r>
              <a:rPr lang="en-US" sz="2600" dirty="0" err="1"/>
              <a:t>comerciale</a:t>
            </a:r>
            <a:r>
              <a:rPr lang="en-US" sz="2600" dirty="0"/>
              <a:t> </a:t>
            </a:r>
            <a:r>
              <a:rPr lang="ro-RO" sz="2600" dirty="0"/>
              <a:t>și/</a:t>
            </a:r>
            <a:r>
              <a:rPr lang="en-US" sz="2600" dirty="0" err="1"/>
              <a:t>sau</a:t>
            </a:r>
            <a:r>
              <a:rPr lang="en-US" sz="2600" dirty="0"/>
              <a:t> </a:t>
            </a:r>
            <a:r>
              <a:rPr lang="en-US" sz="2600" dirty="0" err="1"/>
              <a:t>prest</a:t>
            </a:r>
            <a:r>
              <a:rPr lang="ro-RO" sz="2600" dirty="0"/>
              <a:t>ă</a:t>
            </a:r>
            <a:r>
              <a:rPr lang="en-US" sz="2600" dirty="0" err="1"/>
              <a:t>ri</a:t>
            </a:r>
            <a:r>
              <a:rPr lang="en-US" sz="2600" dirty="0"/>
              <a:t> </a:t>
            </a:r>
            <a:r>
              <a:rPr lang="en-US" sz="2600" dirty="0" err="1"/>
              <a:t>servicii</a:t>
            </a:r>
            <a:r>
              <a:rPr lang="en-US" sz="2600" dirty="0"/>
              <a:t>  -</a:t>
            </a:r>
            <a:r>
              <a:rPr lang="x-none" sz="2600" dirty="0"/>
              <a:t> </a:t>
            </a:r>
            <a:r>
              <a:rPr lang="en-US" sz="2600" dirty="0" smtClean="0"/>
              <a:t>210</a:t>
            </a:r>
            <a:r>
              <a:rPr lang="ro-RO" sz="2600" dirty="0" smtClean="0"/>
              <a:t>,0</a:t>
            </a:r>
            <a:r>
              <a:rPr lang="en-US" sz="2600" dirty="0" smtClean="0"/>
              <a:t> </a:t>
            </a:r>
            <a:r>
              <a:rPr lang="en-US" sz="2600" dirty="0"/>
              <a:t>mii lei   </a:t>
            </a:r>
            <a:endParaRPr lang="ro-RO" sz="2600" dirty="0"/>
          </a:p>
          <a:p>
            <a:pPr marL="0" indent="0">
              <a:buNone/>
            </a:pPr>
            <a:endParaRPr lang="en-US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441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588</Words>
  <Application>Microsoft Office PowerPoint</Application>
  <PresentationFormat>Экран (4:3)</PresentationFormat>
  <Paragraphs>131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Wingdings 3</vt:lpstr>
      <vt:lpstr>Тема Office</vt:lpstr>
      <vt:lpstr>      Proiectul Bugetului s.Vorniceni  pentru anul  2022  AUDIERI PUBLICE </vt:lpstr>
      <vt:lpstr>Proiectul Bugetului Primărie  2022</vt:lpstr>
      <vt:lpstr>Презентация PowerPoint</vt:lpstr>
      <vt:lpstr>Презентация PowerPoint</vt:lpstr>
      <vt:lpstr>Venituri proprii 3508,0 mii lei</vt:lpstr>
      <vt:lpstr>Impozit pe venit persoane fizice- 2638,0 mii lei</vt:lpstr>
      <vt:lpstr>Impozite  funciare și imobile 2022  ( 311,5 mii lei)</vt:lpstr>
      <vt:lpstr>Prestarea serviciilor(140,5 mii lei)</vt:lpstr>
      <vt:lpstr>Taxe  locale 2022(300,0 mii lei)</vt:lpstr>
      <vt:lpstr>Arenda terenurilor  (5,2 mii lei)</vt:lpstr>
      <vt:lpstr>CHELTUIELI  2022</vt:lpstr>
      <vt:lpstr>Презентация PowerPoint</vt:lpstr>
      <vt:lpstr>Categorii de cheltuieli</vt:lpstr>
      <vt:lpstr>Cheltuieli de personal</vt:lpstr>
      <vt:lpstr>MULTUMESC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Proiectul Bugetului s.Vorniceni  pentru anul  2019  AUDIERI PUBLICE</dc:title>
  <dc:creator>Admin</dc:creator>
  <cp:lastModifiedBy>User</cp:lastModifiedBy>
  <cp:revision>142</cp:revision>
  <cp:lastPrinted>2021-12-06T06:20:21Z</cp:lastPrinted>
  <dcterms:created xsi:type="dcterms:W3CDTF">2018-11-29T10:14:18Z</dcterms:created>
  <dcterms:modified xsi:type="dcterms:W3CDTF">2021-12-06T06:21:17Z</dcterms:modified>
</cp:coreProperties>
</file>